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313" r:id="rId4"/>
    <p:sldId id="264" r:id="rId5"/>
    <p:sldId id="295" r:id="rId6"/>
    <p:sldId id="265" r:id="rId7"/>
    <p:sldId id="314" r:id="rId8"/>
    <p:sldId id="315" r:id="rId9"/>
    <p:sldId id="305" r:id="rId10"/>
    <p:sldId id="306" r:id="rId11"/>
    <p:sldId id="307" r:id="rId12"/>
    <p:sldId id="311" r:id="rId13"/>
    <p:sldId id="287" r:id="rId14"/>
    <p:sldId id="312" r:id="rId15"/>
    <p:sldId id="288" r:id="rId16"/>
    <p:sldId id="289" r:id="rId17"/>
    <p:sldId id="316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471" autoAdjust="0"/>
    <p:restoredTop sz="94660"/>
  </p:normalViewPr>
  <p:slideViewPr>
    <p:cSldViewPr>
      <p:cViewPr varScale="1">
        <p:scale>
          <a:sx n="82" d="100"/>
          <a:sy n="82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22FD22-8A44-421E-94C4-BF845C77C316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0F5283E-7CDC-4D93-AD46-95DDD17CE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Нормальная пуповина состоит из трех сосудов ― двух артерий, по которым кровь плода поступает в микроциркуляторное русло плаценты, и одной вены, которая обеспечивает отток оксигенированной крови плаценты в сосудистое русло плода. Сосуды окружены соединительной тканью ― Вартоновым студнем. Отсутствие иннервации и относительно большая протяженность (50-60 см) магистральных сосудов пуповины предполагает весьма сложную конструкцию сосудистого тяжа и окружающей стромы с формированием так называемого сосудистого пуповинного пульсара. В связи с этим, пуповина может быть причиной серьезных патологических процессов у плода и новорожденного.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Внутриутробное существование во многом зависит от особенностей развития пуповины. Неправильное или недостаточное ее формирование препятствует нормальному развитию плода. Анте- и постнатальная клиническая оценка патологии пуповины существенно повышает достоверность определения состояния фетоплацентарной системы и прогнозирования состоянии плода, новорожденного и младенца уже с начала II триместра беременности.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C2BFF7-A63B-4768-84CD-37B8BEF0EBCE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Киста плаценты является редкой  патологией плаценты. Основным методом её обнаружения является ультрозвуковое исследование. Единичная киста не занимает много места на плаценте, она не способна нарушить кровообращение, поэтому, в большинстве случаев, данная патология никак себя не проявляет. Обнаружить ее можно только при проведении ультразвукового исследования.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При единичной кисте небольшого размера его влияния на развитие ребёнка не происходит. Однако бывают ситуации, когда кисты располагаются на большой площади плаценты, тем самым нарушают её снабжение кровью и кислородом. Тогда может наблюдаться снижение активности плода и вялость движений. Но стоит учитывать, что малоподвижность не всегда является последствием кистозного образования.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Таким образом, ультразвуковой скрининг на протяжении всей беременности является обязательным и необходимым методом обследования, который нужно проводить всем беременным для  диагностики патологии пуповины и плаценты. 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81A6A8-C4BF-45C7-BA28-8A36B76D496A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Кисты пуповины — редкая патология при беременности. Кисты пуповины могут быть идентифицированы с помощью ультразвука на разных стадиях беременности. В течение первого триместра распространенность кист пуповины колеблется от 0,4 до 3,4% . Распространенность кист пуповины во втором и третьем триместрах неизвестна, и до настоящего времени соответствующие исследования ограничивались сообщениями о небольшом количестве случаев. Существует разница в клинической значимости и прогнозе между кистами пуповины первого триместра и второго / третьего триместра. Согласно большинству исследований, большинство кист в первом триместре являются преходящими, не влияющими на исход беременности . Кисты пуповины обычно классифицируются как  истинные  кисты или </a:t>
            </a:r>
            <a:r>
              <a:rPr lang="ru-RU" dirty="0" err="1" smtClean="0"/>
              <a:t>псевдокисты</a:t>
            </a:r>
            <a:r>
              <a:rPr lang="ru-RU" dirty="0" smtClean="0"/>
              <a:t>. Истинные кисты происходят из эмбриологических остатков аллантоиса или </a:t>
            </a:r>
            <a:r>
              <a:rPr lang="ru-RU" dirty="0" err="1" smtClean="0"/>
              <a:t>омфаломезентериального</a:t>
            </a:r>
            <a:r>
              <a:rPr lang="ru-RU" dirty="0" smtClean="0"/>
              <a:t> протока .  При </a:t>
            </a:r>
            <a:r>
              <a:rPr lang="ru-RU" dirty="0" err="1" smtClean="0"/>
              <a:t>эхографии</a:t>
            </a:r>
            <a:r>
              <a:rPr lang="ru-RU" dirty="0" smtClean="0"/>
              <a:t> характеризуются </a:t>
            </a:r>
            <a:r>
              <a:rPr lang="ru-RU" dirty="0" err="1" smtClean="0"/>
              <a:t>анэхогенным</a:t>
            </a:r>
            <a:r>
              <a:rPr lang="ru-RU" dirty="0" smtClean="0"/>
              <a:t> содержимым и наличием капсулы, толщиной до 1 мм. Размеры истинных кист варьируют от 0,5 до 10 см и выше; располагаются они обычно в непосредственной близости от туловища плода. </a:t>
            </a:r>
            <a:r>
              <a:rPr lang="ru-RU" i="1" dirty="0" smtClean="0"/>
              <a:t>Ложные кисты</a:t>
            </a:r>
            <a:r>
              <a:rPr lang="ru-RU" dirty="0" smtClean="0"/>
              <a:t> образуются вследствие разжижения </a:t>
            </a:r>
            <a:r>
              <a:rPr lang="ru-RU" dirty="0" err="1" smtClean="0"/>
              <a:t>вартонова</a:t>
            </a:r>
            <a:r>
              <a:rPr lang="ru-RU" dirty="0" smtClean="0"/>
              <a:t> студня, которое часто возникает в очаге его уплотнения; обычно имеют небольшой диаметр и могут встречаться в любом отделе пуповины. Кисты бывают единичными и множественными. Оба вида кист значительно чаще встречаются в </a:t>
            </a:r>
            <a:r>
              <a:rPr lang="en-US" dirty="0" smtClean="0"/>
              <a:t>I</a:t>
            </a:r>
            <a:r>
              <a:rPr lang="ru-RU" dirty="0" smtClean="0"/>
              <a:t> триместре беременности, к концу которого большинство из них спонтанно исчезает, Эти кисты, даже имеющие большие размеры, обычно не оказывают влияние на циркуляцию крови в пуповине. Надо отметить, что данная патология имеет корреляцию с врожденными пороками и впоследствии у таких плодов может развиться внутриутробная задержка развития. </a:t>
            </a:r>
            <a:r>
              <a:rPr lang="ru-RU" dirty="0" err="1" smtClean="0"/>
              <a:t>Уществуют</a:t>
            </a:r>
            <a:r>
              <a:rPr lang="ru-RU" dirty="0" smtClean="0"/>
              <a:t> исследования, в которых частота хромосомных аномалий при обоих видах кист достаточно высокая, и составляет приблизительно 50% 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9ED9AD-4C2A-416A-B099-4D8815BC37B1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Эхографическое исследование было проведено на ультразвуковых аппаратах экспертного класса Toshiba Aplio MX (Япония) и Samsung HS70A (Корея) с использованием конвексных мультичастотных трансдъюсеров, частотой 2,0-10,0 МHz с углом обзора 101-180</a:t>
            </a:r>
            <a:r>
              <a:rPr lang="ru-RU" baseline="30000" smtClean="0"/>
              <a:t>о</a:t>
            </a:r>
            <a:r>
              <a:rPr lang="ru-RU" smtClean="0"/>
              <a:t>, поддерживающих функцию 3Д и </a:t>
            </a:r>
            <a:r>
              <a:rPr lang="en-US" smtClean="0"/>
              <a:t>dynamic flow</a:t>
            </a:r>
            <a:r>
              <a:rPr lang="ru-RU" smtClean="0"/>
              <a:t>, также оценено состояние новорожденных детей, осуществлено патогистологическое исследование последа. Для расчета 95%‑го доверительного интервала (95% ДИ) для частоты использовали метод Уилсона.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C252EA-0B63-4666-BF95-AD545C0CCF19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7A9B62-3B35-485F-8C0B-3F908396353F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7A9B62-3B35-485F-8C0B-3F908396353F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7A9B62-3B35-485F-8C0B-3F908396353F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2.Все направлены с ЖК с данными УЗИ, на которых отмечалась киста пуповины.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3.-В сроке 13 недель обследована в МГЦ данных для визуализации плода не выявлено.  Маркеры биохимический скрининга- свободная бета-субъединица ХГ-2,338 </a:t>
            </a:r>
            <a:r>
              <a:rPr lang="ru-RU" dirty="0" err="1" smtClean="0"/>
              <a:t>МоМ</a:t>
            </a:r>
            <a:r>
              <a:rPr lang="ru-RU" dirty="0" smtClean="0"/>
              <a:t>,  РАРР-А 2,463 </a:t>
            </a:r>
            <a:r>
              <a:rPr lang="ru-RU" dirty="0" err="1" smtClean="0"/>
              <a:t>МоМ</a:t>
            </a:r>
            <a:r>
              <a:rPr lang="ru-RU" dirty="0" smtClean="0"/>
              <a:t>. По результатам комбинированного скрининга индивидуальный риск по хромосомным патологиям не превышает пороговые значение.  В МГЦ во 2-м триместре не обследовалась.(беременная 32 лет).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В сроке 13 недель обследована в МГЦ данных для аномалии развития  плода не выявлено. УЗИ признаки </a:t>
            </a:r>
            <a:r>
              <a:rPr lang="ru-RU" dirty="0" err="1" smtClean="0"/>
              <a:t>межоболочечной</a:t>
            </a:r>
            <a:r>
              <a:rPr lang="ru-RU" dirty="0" smtClean="0"/>
              <a:t> гематомы в стадии организации.  Маркеры биохимический скрининга- свободная бета-субъединица ХГ-1,762 </a:t>
            </a:r>
            <a:r>
              <a:rPr lang="ru-RU" dirty="0" err="1" smtClean="0"/>
              <a:t>МоМ</a:t>
            </a:r>
            <a:r>
              <a:rPr lang="ru-RU" dirty="0" smtClean="0"/>
              <a:t>,  РАРР-А 1,357 </a:t>
            </a:r>
            <a:r>
              <a:rPr lang="ru-RU" dirty="0" err="1" smtClean="0"/>
              <a:t>МоМ</a:t>
            </a:r>
            <a:r>
              <a:rPr lang="ru-RU" dirty="0" smtClean="0"/>
              <a:t>. По результатам комбинированного скрининга индивидуальный риск по хромосомным патологиям не превышает пороговые значение.  В сроке 16 </a:t>
            </a:r>
            <a:r>
              <a:rPr lang="ru-RU" dirty="0" err="1" smtClean="0"/>
              <a:t>нед</a:t>
            </a:r>
            <a:r>
              <a:rPr lang="ru-RU" dirty="0" smtClean="0"/>
              <a:t>. по УЗИ в области плодовой части плаценты определяется гетерогенное образование: 40*38 мм, с </a:t>
            </a:r>
            <a:r>
              <a:rPr lang="ru-RU" dirty="0" err="1" smtClean="0"/>
              <a:t>анэхогенным</a:t>
            </a:r>
            <a:r>
              <a:rPr lang="ru-RU" dirty="0" smtClean="0"/>
              <a:t> компонентом. Размеры плода соответствуют сроку 16 </a:t>
            </a:r>
            <a:r>
              <a:rPr lang="ru-RU" dirty="0" err="1" smtClean="0"/>
              <a:t>нед</a:t>
            </a:r>
            <a:r>
              <a:rPr lang="ru-RU" dirty="0" smtClean="0"/>
              <a:t>. Низкая </a:t>
            </a:r>
            <a:r>
              <a:rPr lang="ru-RU" dirty="0" err="1" smtClean="0"/>
              <a:t>плацентация</a:t>
            </a:r>
            <a:r>
              <a:rPr lang="ru-RU" dirty="0" smtClean="0"/>
              <a:t>. </a:t>
            </a:r>
            <a:r>
              <a:rPr lang="ru-RU" dirty="0" err="1" smtClean="0"/>
              <a:t>Гипертонус</a:t>
            </a:r>
            <a:r>
              <a:rPr lang="ru-RU" dirty="0" smtClean="0"/>
              <a:t> </a:t>
            </a:r>
            <a:r>
              <a:rPr lang="ru-RU" dirty="0" err="1" smtClean="0"/>
              <a:t>миометрия</a:t>
            </a:r>
            <a:r>
              <a:rPr lang="ru-RU" dirty="0" smtClean="0"/>
              <a:t>. Образование плаценты (</a:t>
            </a:r>
            <a:r>
              <a:rPr lang="ru-RU" dirty="0" err="1" smtClean="0"/>
              <a:t>гемангиома</a:t>
            </a:r>
            <a:r>
              <a:rPr lang="ru-RU" dirty="0" smtClean="0"/>
              <a:t>?) с расслоением оболочек. Кровообращение не нарушено.В сроке 20 </a:t>
            </a:r>
            <a:r>
              <a:rPr lang="ru-RU" dirty="0" err="1" smtClean="0"/>
              <a:t>нед</a:t>
            </a:r>
            <a:r>
              <a:rPr lang="ru-RU" dirty="0" smtClean="0"/>
              <a:t>. выполнен скрининг 2-го триместра в МГЦ- </a:t>
            </a:r>
            <a:r>
              <a:rPr lang="ru-RU" dirty="0" err="1" smtClean="0"/>
              <a:t>плацентация</a:t>
            </a:r>
            <a:r>
              <a:rPr lang="ru-RU" dirty="0" smtClean="0"/>
              <a:t> нормальная. В месте вхождения пуповины визуализируется пристеночное неоднородная структура 37*20 мм- </a:t>
            </a:r>
            <a:r>
              <a:rPr lang="ru-RU" dirty="0" err="1" smtClean="0"/>
              <a:t>хориальное</a:t>
            </a:r>
            <a:r>
              <a:rPr lang="ru-RU" dirty="0" smtClean="0"/>
              <a:t> выпячивание, в ее проекции амниотический тяж по типу </a:t>
            </a:r>
            <a:r>
              <a:rPr lang="ru-RU" dirty="0" err="1" smtClean="0"/>
              <a:t>субамниотической</a:t>
            </a:r>
            <a:r>
              <a:rPr lang="ru-RU" dirty="0" smtClean="0"/>
              <a:t> кисты. Доступных для визуализации аномалий развития плода не выявлено. Обращает на себя внимание </a:t>
            </a:r>
            <a:r>
              <a:rPr lang="ru-RU" dirty="0" err="1" smtClean="0"/>
              <a:t>хориальное</a:t>
            </a:r>
            <a:r>
              <a:rPr lang="ru-RU" dirty="0" smtClean="0"/>
              <a:t> выпячивание  и </a:t>
            </a:r>
            <a:r>
              <a:rPr lang="ru-RU" dirty="0" err="1" smtClean="0"/>
              <a:t>субамниотическая</a:t>
            </a:r>
            <a:r>
              <a:rPr lang="ru-RU" dirty="0" smtClean="0"/>
              <a:t> киста в месте прикрепления пуповины- организация кровоизлияния. </a:t>
            </a:r>
            <a:r>
              <a:rPr lang="ru-RU" dirty="0" err="1" smtClean="0"/>
              <a:t>Альфа-фетопротиеон</a:t>
            </a:r>
            <a:r>
              <a:rPr lang="ru-RU" dirty="0" smtClean="0"/>
              <a:t> 0,8 </a:t>
            </a:r>
            <a:r>
              <a:rPr lang="ru-RU" dirty="0" err="1" smtClean="0"/>
              <a:t>МоМ</a:t>
            </a:r>
            <a:r>
              <a:rPr lang="ru-RU" dirty="0" smtClean="0"/>
              <a:t>.(</a:t>
            </a:r>
            <a:r>
              <a:rPr lang="ru-RU" dirty="0" err="1" smtClean="0"/>
              <a:t>беременеая</a:t>
            </a:r>
            <a:r>
              <a:rPr lang="ru-RU" dirty="0" smtClean="0"/>
              <a:t> 23 лет). Обследован в МГЦ в сроке 19 недель и 5 дней. Доступных для визуализации аномалий развития плода не </a:t>
            </a:r>
            <a:r>
              <a:rPr lang="ru-RU" dirty="0" err="1" smtClean="0"/>
              <a:t>выявлено.Альфа-фетопротеин</a:t>
            </a:r>
            <a:r>
              <a:rPr lang="ru-RU" dirty="0" smtClean="0"/>
              <a:t> 0,99 </a:t>
            </a:r>
            <a:r>
              <a:rPr lang="ru-RU" dirty="0" err="1" smtClean="0"/>
              <a:t>МоМ</a:t>
            </a:r>
            <a:r>
              <a:rPr lang="ru-RU" dirty="0" smtClean="0"/>
              <a:t>. Свободная </a:t>
            </a:r>
            <a:r>
              <a:rPr lang="en-US" dirty="0" smtClean="0"/>
              <a:t>b</a:t>
            </a:r>
            <a:r>
              <a:rPr lang="ru-RU" dirty="0" smtClean="0"/>
              <a:t>-</a:t>
            </a:r>
            <a:r>
              <a:rPr lang="ru-RU" dirty="0" err="1" smtClean="0"/>
              <a:t>субьединица</a:t>
            </a:r>
            <a:r>
              <a:rPr lang="ru-RU" dirty="0" smtClean="0"/>
              <a:t> ХГ 1,68 </a:t>
            </a:r>
            <a:r>
              <a:rPr lang="ru-RU" dirty="0" err="1" smtClean="0"/>
              <a:t>МоМ</a:t>
            </a:r>
            <a:r>
              <a:rPr lang="ru-RU" dirty="0" smtClean="0"/>
              <a:t>.(беременная 17 лет).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4. срочными патологическими родами, по показаниям: </a:t>
            </a:r>
            <a:r>
              <a:rPr lang="ru-RU" dirty="0" err="1" smtClean="0"/>
              <a:t>дистресс</a:t>
            </a:r>
            <a:r>
              <a:rPr lang="ru-RU" dirty="0" smtClean="0"/>
              <a:t> плода произведена вакуум-экстракция плода, родился живой доношенный плод, массой 3700,0 г, жив.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5.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5B58F7-0ECC-4F63-A8E6-3D9F973CC946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Первый ребенок родился с весом 2450,0 гр в сроке 35-36 недель. На 2-е сутки был приложен к груди и был выписан в удовлетворительном состоянии на 6-е сутки. Второй ребенок родоразрешен в сроке 32 недели, с массой тела 2200,0 гр. На 5-е сутки был переведен в ОНН и ЛН. Выписан на 28-е сутки, с диагнозом: перинатальное гипоксически-ишемическое поражение ЦНС, ранний восстановительный период, синдром двигательных нарушений. Недоношенность, срок гестации 32 недели. Пролонгированная желтуха. Третий ребенок рожден в сроке 36 недель, массой тела 1970,0 гр. выписан на 9-е сутки.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CC812A-D43E-4DBB-B047-018DA1D393B7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2. Субамниотическая киста с очагом кровоизлияния в полости и признаками начальной организации кровяного свертка. В ткани незрелой плаценты неравномерное кровенаполнение, группы замурованных в фибриноид ворсин, умеренное количество синцитиальных почек.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3. В плодных оболочках скудная очаговая лимфоцитарная инфильтрация. Очаговый серозный базальный децидуит.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4ECC5B-ABF1-4A7D-A4F4-6C60FD9E83D3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5AF441D-8BA1-404F-8C88-565FCDBF2419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2062BD-8EA0-4E60-8D41-BBBBE45E92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25130-7B29-46AB-8358-34213EE2A996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1F4E-12FE-49D6-B02A-E1D7EDEFD3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786D4-951F-4C62-AEC4-C2D57D31716A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DD6E-6065-4781-8D15-CFB204273A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C7E38-DF30-45F6-B395-4B95450EF9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B23FE-AE02-465A-8699-8C61725FCE57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FEFC7-D89A-45FA-9B47-8970EC5D8B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BDF3C7-2E98-492C-9FAB-7B8619B2888B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35A76-4BF4-4B02-B1E8-D6475EF7D6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CE14AD-8800-496D-AB4B-B5E0E9CAED58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208A3-B0E1-4285-8D54-224C84A133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427A3C-42E2-4D31-A12A-A5D60C944593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BC6C8-9C8D-4F6E-AD77-4D0E5D8B0E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FE9728-A3F5-46DB-B2F1-5515FAE3C428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34909-4384-42F2-890C-52B61FF582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1D8F-7E57-498B-B186-3024292C5E4C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26E49-04DF-49CB-91C0-85F0B34811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85B80A-640C-4142-8166-E8B4B37760F4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4A68-1E24-4E02-84D9-0DDB19CFF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B4DB98E-2883-425A-BDB3-1BC0458A8861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F88B8-A762-40BA-B492-0AED36F591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3B8B960-258A-4870-A3A1-48D2B82B95AA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fld id="{8AB9C876-91BA-4BF1-9429-07AE36359B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77" r:id="rId2"/>
    <p:sldLayoutId id="2147483982" r:id="rId3"/>
    <p:sldLayoutId id="2147483983" r:id="rId4"/>
    <p:sldLayoutId id="2147483984" r:id="rId5"/>
    <p:sldLayoutId id="2147483985" r:id="rId6"/>
    <p:sldLayoutId id="2147483978" r:id="rId7"/>
    <p:sldLayoutId id="2147483986" r:id="rId8"/>
    <p:sldLayoutId id="2147483987" r:id="rId9"/>
    <p:sldLayoutId id="2147483979" r:id="rId10"/>
    <p:sldLayoutId id="2147483980" r:id="rId11"/>
    <p:sldLayoutId id="21474839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7594" y="908720"/>
            <a:ext cx="7308812" cy="194421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Arial Black" pitchFamily="34" charset="0"/>
              </a:rPr>
            </a:br>
            <a:r>
              <a:rPr lang="ru-RU" sz="2800" dirty="0" err="1" smtClean="0">
                <a:solidFill>
                  <a:srgbClr val="000000"/>
                </a:solidFill>
                <a:latin typeface="Arial Black" pitchFamily="34" charset="0"/>
              </a:rPr>
              <a:t>ПРЕНАТАЛЬНАЯ</a:t>
            </a:r>
            <a:r>
              <a:rPr lang="ru-RU" sz="2800" dirty="0" smtClean="0">
                <a:solidFill>
                  <a:srgbClr val="000000"/>
                </a:solidFill>
                <a:latin typeface="Arial Black" pitchFamily="34" charset="0"/>
              </a:rPr>
              <a:t> ДИАГНОСТИКА КИСТ ПУПОВИНЫ: </a:t>
            </a:r>
            <a:br>
              <a:rPr lang="ru-RU" sz="2800" dirty="0" smtClean="0">
                <a:solidFill>
                  <a:srgbClr val="000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Arial Black" pitchFamily="34" charset="0"/>
              </a:rPr>
              <a:t>КЛИНИЧЕСКИЕ ЗНАЧЕНИЯ И ИСХОДЫ </a:t>
            </a:r>
            <a:r>
              <a:rPr lang="ru-RU" sz="2800" dirty="0" err="1" smtClean="0">
                <a:solidFill>
                  <a:srgbClr val="000000"/>
                </a:solidFill>
                <a:latin typeface="Arial Black" pitchFamily="34" charset="0"/>
              </a:rPr>
              <a:t>ГЕСТАЦИИ</a:t>
            </a:r>
            <a:endParaRPr lang="ru-RU" sz="28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43744" y="2924944"/>
            <a:ext cx="6088696" cy="1717362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чл.-корр. НАМНУ, д-р мед. наук, проф. Чайка В.К.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д-р мед. наук, проф.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Говоруха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И.Т.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канд. мед. наук, доц. Белоусов О.Г. 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клин-орд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Трубникова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И.О.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1"/>
          <p:cNvSpPr>
            <a:spLocks noGrp="1"/>
          </p:cNvSpPr>
          <p:nvPr>
            <p:ph idx="1"/>
          </p:nvPr>
        </p:nvSpPr>
        <p:spPr>
          <a:xfrm>
            <a:off x="1023020" y="515392"/>
            <a:ext cx="7097960" cy="564991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500" b="1" dirty="0" smtClean="0"/>
              <a:t>Все пациентки были </a:t>
            </a:r>
            <a:r>
              <a:rPr lang="ru-RU" sz="2500" b="1" dirty="0" err="1" smtClean="0"/>
              <a:t>ургентно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родоразрешены</a:t>
            </a:r>
            <a:r>
              <a:rPr lang="ru-RU" sz="2500" b="1" dirty="0" smtClean="0"/>
              <a:t> путём операции кесарево сечение, показанием явился </a:t>
            </a:r>
            <a:r>
              <a:rPr lang="ru-RU" sz="2500" b="1" dirty="0" err="1" smtClean="0"/>
              <a:t>дистресс</a:t>
            </a:r>
            <a:r>
              <a:rPr lang="ru-RU" sz="2500" b="1" dirty="0" smtClean="0"/>
              <a:t> плода </a:t>
            </a:r>
          </a:p>
          <a:p>
            <a:pPr>
              <a:spcBef>
                <a:spcPts val="0"/>
              </a:spcBef>
            </a:pPr>
            <a:r>
              <a:rPr lang="ru-RU" sz="2500" b="1" dirty="0" smtClean="0"/>
              <a:t>Две женщины </a:t>
            </a:r>
            <a:r>
              <a:rPr lang="ru-RU" sz="2500" b="1" dirty="0" err="1" smtClean="0"/>
              <a:t>родоразрешены</a:t>
            </a:r>
            <a:r>
              <a:rPr lang="ru-RU" sz="2500" b="1" dirty="0" smtClean="0"/>
              <a:t> в сроке 35-36 недель </a:t>
            </a:r>
            <a:r>
              <a:rPr lang="ru-RU" sz="2500" b="1" dirty="0" err="1" smtClean="0"/>
              <a:t>гестации</a:t>
            </a:r>
            <a:r>
              <a:rPr lang="ru-RU" sz="2500" b="1" dirty="0" smtClean="0"/>
              <a:t> и одна </a:t>
            </a:r>
            <a:r>
              <a:rPr lang="ru-RU" sz="2500" dirty="0" smtClean="0"/>
              <a:t>—             </a:t>
            </a:r>
            <a:r>
              <a:rPr lang="ru-RU" sz="2500" b="1" dirty="0" smtClean="0"/>
              <a:t>в 32 недели беременности</a:t>
            </a:r>
            <a:endParaRPr lang="ru-RU" altLang="ru-RU" sz="2500" b="1" dirty="0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442311"/>
            <a:ext cx="3780000" cy="315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lumMod val="60000"/>
                <a:lumOff val="40000"/>
                <a:alpha val="40000"/>
              </a:schemeClr>
            </a:glow>
          </a:effectLst>
        </p:spPr>
      </p:pic>
      <p:sp>
        <p:nvSpPr>
          <p:cNvPr id="4" name="Объект 1"/>
          <p:cNvSpPr txBox="1">
            <a:spLocks/>
          </p:cNvSpPr>
          <p:nvPr/>
        </p:nvSpPr>
        <p:spPr bwMode="auto">
          <a:xfrm>
            <a:off x="1043608" y="4469016"/>
            <a:ext cx="4176464" cy="106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УЗИ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беременной Н., 32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нед.гестации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увеличение размеров кисты пуповины 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наличием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флотирующего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образования</a:t>
            </a: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1"/>
          <p:cNvSpPr>
            <a:spLocks noGrp="1"/>
          </p:cNvSpPr>
          <p:nvPr>
            <p:ph idx="1"/>
          </p:nvPr>
        </p:nvSpPr>
        <p:spPr>
          <a:xfrm>
            <a:off x="863588" y="764704"/>
            <a:ext cx="7416824" cy="45243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500" b="1" dirty="0" smtClean="0">
                <a:solidFill>
                  <a:srgbClr val="000000"/>
                </a:solidFill>
                <a:latin typeface="Arial Black" pitchFamily="34" charset="0"/>
              </a:rPr>
              <a:t>Описание кист во время операции</a:t>
            </a:r>
            <a:endParaRPr lang="ru-RU" altLang="ru-RU" sz="25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altLang="ru-RU" sz="2500" b="1" dirty="0" smtClean="0">
                <a:solidFill>
                  <a:srgbClr val="000000"/>
                </a:solidFill>
              </a:rPr>
              <a:t>Первый случай: </a:t>
            </a:r>
            <a:r>
              <a:rPr lang="ru-RU" sz="2500" b="1" dirty="0" smtClean="0">
                <a:solidFill>
                  <a:srgbClr val="000000"/>
                </a:solidFill>
              </a:rPr>
              <a:t>в области вхождения пуповины в плаценту определялось кистозное образование до 5,0 см в диаметре с жидким содержимым бурого цвета</a:t>
            </a:r>
            <a:endParaRPr lang="ru-RU" sz="2500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2400" y="3272384"/>
            <a:ext cx="4320000" cy="296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lumMod val="60000"/>
                <a:lumOff val="40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43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500" b="1" dirty="0" smtClean="0">
                <a:solidFill>
                  <a:srgbClr val="000000"/>
                </a:solidFill>
                <a:latin typeface="Arial Black" pitchFamily="34" charset="0"/>
              </a:rPr>
              <a:t>Описание кист во время операции</a:t>
            </a:r>
            <a:endParaRPr lang="ru-RU" altLang="ru-RU" sz="25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altLang="ru-RU" sz="2500" b="1" dirty="0" smtClean="0"/>
              <a:t>Второй случай: </a:t>
            </a:r>
            <a:r>
              <a:rPr lang="ru-RU" sz="2500" b="1" dirty="0" smtClean="0"/>
              <a:t>в области вхождения пуповины в плаценту определялось кистозное гладкостенное  образование с серозно-геморрагическим компонентом размерами 15,0</a:t>
            </a:r>
            <a:r>
              <a:rPr lang="ru-RU" sz="2500" b="1" dirty="0" smtClean="0">
                <a:sym typeface="Symbol"/>
              </a:rPr>
              <a:t></a:t>
            </a:r>
            <a:r>
              <a:rPr lang="ru-RU" sz="2500" b="1" dirty="0" smtClean="0"/>
              <a:t>8,1</a:t>
            </a:r>
            <a:r>
              <a:rPr lang="ru-RU" sz="2500" b="1" dirty="0" smtClean="0">
                <a:sym typeface="Symbol"/>
              </a:rPr>
              <a:t></a:t>
            </a:r>
            <a:r>
              <a:rPr lang="ru-RU" sz="2500" b="1" dirty="0" smtClean="0"/>
              <a:t>6,4 см, внутри определялся тканевой компонент светло-коричневого цвета размером 4</a:t>
            </a:r>
            <a:r>
              <a:rPr lang="ru-RU" sz="2500" b="1" dirty="0" smtClean="0">
                <a:sym typeface="Symbol"/>
              </a:rPr>
              <a:t></a:t>
            </a:r>
            <a:r>
              <a:rPr lang="ru-RU" sz="2500" b="1" dirty="0" smtClean="0"/>
              <a:t>5</a:t>
            </a:r>
            <a:r>
              <a:rPr lang="ru-RU" sz="2500" b="1" dirty="0" smtClean="0">
                <a:sym typeface="Symbol"/>
              </a:rPr>
              <a:t></a:t>
            </a:r>
            <a:r>
              <a:rPr lang="ru-RU" sz="2500" b="1" dirty="0" smtClean="0"/>
              <a:t>3 см </a:t>
            </a:r>
            <a:endParaRPr lang="ru-RU" altLang="ru-RU" sz="2500" b="1" dirty="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639467"/>
            <a:ext cx="4320000" cy="28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lumMod val="60000"/>
                <a:lumOff val="40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1259632" y="775246"/>
            <a:ext cx="6624736" cy="452596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500" b="1" dirty="0" smtClean="0">
                <a:solidFill>
                  <a:srgbClr val="000000"/>
                </a:solidFill>
                <a:latin typeface="Arial Black" pitchFamily="34" charset="0"/>
              </a:rPr>
              <a:t>Описание кист во время операции</a:t>
            </a:r>
            <a:endParaRPr lang="ru-RU" alt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ru-RU" altLang="ru-RU" sz="2500" b="1" dirty="0" smtClean="0">
                <a:cs typeface="Times New Roman" pitchFamily="18" charset="0"/>
              </a:rPr>
              <a:t>Третий случай: </a:t>
            </a:r>
            <a:r>
              <a:rPr lang="ru-RU" sz="2500" b="1" dirty="0" smtClean="0"/>
              <a:t>у края плаценты находилась киста до 8 см с обильным серозным содержимым</a:t>
            </a:r>
            <a:endParaRPr lang="ru-RU" altLang="ru-RU" sz="2500" b="1" dirty="0" smtClean="0">
              <a:cs typeface="Times New Roman" pitchFamily="18" charset="0"/>
            </a:endParaRPr>
          </a:p>
        </p:txBody>
      </p:sp>
      <p:pic>
        <p:nvPicPr>
          <p:cNvPr id="22532" name="Рисунок 4" descr="20201104_1353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723033"/>
            <a:ext cx="3862388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lumMod val="60000"/>
                <a:lumOff val="40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0384" y="476672"/>
            <a:ext cx="8003232" cy="521530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500" b="1" dirty="0" smtClean="0">
                <a:solidFill>
                  <a:srgbClr val="000000"/>
                </a:solidFill>
                <a:latin typeface="Arial Black" pitchFamily="34" charset="0"/>
              </a:rPr>
              <a:t>Перинатальные  исходы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500" b="1" dirty="0" smtClean="0">
                <a:solidFill>
                  <a:srgbClr val="000000"/>
                </a:solidFill>
              </a:rPr>
              <a:t>Все дети родились недоношенными с </a:t>
            </a:r>
            <a:r>
              <a:rPr lang="ru-RU" sz="2500" b="1" dirty="0" err="1" smtClean="0">
                <a:solidFill>
                  <a:srgbClr val="000000"/>
                </a:solidFill>
              </a:rPr>
              <a:t>СЗРП</a:t>
            </a:r>
            <a:r>
              <a:rPr lang="ru-RU" sz="2500" b="1" dirty="0" smtClean="0">
                <a:solidFill>
                  <a:srgbClr val="000000"/>
                </a:solidFill>
              </a:rPr>
              <a:t>. Вес новорожденных детей составил 2450, 2200 и 1970 г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500" b="1" dirty="0" smtClean="0">
                <a:solidFill>
                  <a:srgbClr val="000000"/>
                </a:solidFill>
              </a:rPr>
              <a:t>Дети находились на грудном  вскармливании и выписаны соответственно на 6, 9 и 28‑е сутки жизни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500" b="1" dirty="0" smtClean="0">
                <a:solidFill>
                  <a:srgbClr val="000000"/>
                </a:solidFill>
              </a:rPr>
              <a:t>В последнем случае отмечалось перинатальное </a:t>
            </a:r>
            <a:r>
              <a:rPr lang="ru-RU" sz="2500" b="1" dirty="0" err="1" smtClean="0">
                <a:solidFill>
                  <a:srgbClr val="000000"/>
                </a:solidFill>
              </a:rPr>
              <a:t>гипоксически-ишемическое</a:t>
            </a:r>
            <a:r>
              <a:rPr lang="ru-RU" sz="2500" b="1" dirty="0" smtClean="0">
                <a:solidFill>
                  <a:srgbClr val="000000"/>
                </a:solidFill>
              </a:rPr>
              <a:t> поражение центральной нервной системы, синдром дыхательных нарушений, пролонгированная желтуха </a:t>
            </a:r>
            <a:endParaRPr lang="ru-RU" sz="25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7848872" cy="5832648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500" b="1" dirty="0" smtClean="0">
                <a:latin typeface="Arial Black" pitchFamily="34" charset="0"/>
                <a:cs typeface="Times New Roman" pitchFamily="18" charset="0"/>
              </a:rPr>
              <a:t>Патогистологические ответы</a:t>
            </a:r>
            <a:endParaRPr lang="ru-RU" sz="2500" b="1" dirty="0" smtClean="0">
              <a:latin typeface="Arial Black" pitchFamily="34" charset="0"/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15000"/>
              <a:buFont typeface="Wingdings 3" pitchFamily="18" charset="2"/>
              <a:buAutoNum type="arabicPeriod"/>
            </a:pPr>
            <a:r>
              <a:rPr lang="ru-RU" sz="2500" b="1" dirty="0" smtClean="0"/>
              <a:t>В пуповине и оболочках отек.                              Острая плацентарная достаточность, крупная </a:t>
            </a:r>
            <a:r>
              <a:rPr lang="ru-RU" sz="2500" b="1" dirty="0" err="1" smtClean="0"/>
              <a:t>субамниотическая</a:t>
            </a:r>
            <a:r>
              <a:rPr lang="ru-RU" sz="2500" b="1" dirty="0" smtClean="0"/>
              <a:t> киста с очагом кровоизлияния в полости 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15000"/>
              <a:buFont typeface="Wingdings 3" pitchFamily="18" charset="2"/>
              <a:buAutoNum type="arabicPeriod"/>
            </a:pPr>
            <a:r>
              <a:rPr lang="ru-RU" sz="2500" b="1" dirty="0" smtClean="0"/>
              <a:t>В пуповине умеренный отек </a:t>
            </a:r>
            <a:r>
              <a:rPr lang="ru-RU" sz="2500" b="1" dirty="0" err="1" smtClean="0"/>
              <a:t>вартонова</a:t>
            </a:r>
            <a:r>
              <a:rPr lang="ru-RU" sz="2500" b="1" dirty="0" smtClean="0"/>
              <a:t> студня, </a:t>
            </a:r>
            <a:r>
              <a:rPr lang="ru-RU" sz="2500" b="1" dirty="0" err="1" smtClean="0"/>
              <a:t>субамниотическая</a:t>
            </a:r>
            <a:r>
              <a:rPr lang="ru-RU" sz="2500" b="1" dirty="0" smtClean="0"/>
              <a:t> киста.                                                          В незрелой плаценте неравномерное кровенаполнение 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15000"/>
              <a:buFont typeface="Wingdings 3" pitchFamily="18" charset="2"/>
              <a:buAutoNum type="arabicPeriod"/>
            </a:pPr>
            <a:r>
              <a:rPr lang="ru-RU" sz="2500" b="1" dirty="0" smtClean="0"/>
              <a:t>Киста с обильным серозным содержимым в сочетании с отеком оболочек и пуповины с очаговой  </a:t>
            </a:r>
            <a:r>
              <a:rPr lang="ru-RU" sz="2500" b="1" dirty="0" err="1" smtClean="0"/>
              <a:t>лимфоцитарной</a:t>
            </a:r>
            <a:r>
              <a:rPr lang="ru-RU" sz="2500" b="1" dirty="0" smtClean="0"/>
              <a:t> инфильтрацией, очаговый серозный базальный </a:t>
            </a:r>
            <a:r>
              <a:rPr lang="ru-RU" sz="2500" b="1" dirty="0" err="1" smtClean="0"/>
              <a:t>децидуит</a:t>
            </a:r>
            <a:r>
              <a:rPr lang="ru-RU" sz="2500" b="1" dirty="0" smtClean="0"/>
              <a:t> 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Font typeface="Wingdings 3" pitchFamily="18" charset="2"/>
              <a:buAutoNum type="arabicPeriod"/>
            </a:pPr>
            <a:endParaRPr lang="ru-RU" sz="2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7776864" cy="452596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500" dirty="0" smtClean="0">
                <a:latin typeface="Arial Black" pitchFamily="34" charset="0"/>
                <a:cs typeface="Times New Roman" pitchFamily="18" charset="0"/>
              </a:rPr>
              <a:t>Выводы</a:t>
            </a:r>
            <a:endParaRPr lang="ru-RU" sz="2500" dirty="0" smtClean="0">
              <a:latin typeface="Arial Black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ru-RU" sz="2500" dirty="0" smtClean="0"/>
              <a:t>Частота кист пуповины составляет </a:t>
            </a:r>
            <a:r>
              <a:rPr lang="ru-RU" sz="2500" dirty="0" smtClean="0">
                <a:latin typeface="Arial Black" pitchFamily="34" charset="0"/>
              </a:rPr>
              <a:t>0,21% (95% </a:t>
            </a:r>
            <a:r>
              <a:rPr lang="ru-RU" sz="2500" dirty="0" err="1" smtClean="0">
                <a:latin typeface="Arial Black" pitchFamily="34" charset="0"/>
              </a:rPr>
              <a:t>ДИ</a:t>
            </a:r>
            <a:r>
              <a:rPr lang="ru-RU" sz="2500" dirty="0" smtClean="0">
                <a:latin typeface="Arial Black" pitchFamily="34" charset="0"/>
              </a:rPr>
              <a:t> 0,07-0,62%)</a:t>
            </a:r>
            <a:r>
              <a:rPr lang="ru-RU" sz="2500" b="1" dirty="0" smtClean="0">
                <a:latin typeface="Arial Black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ru-RU" sz="2500" dirty="0" smtClean="0"/>
              <a:t>Представленные случаи отражают течение беременности и родов, перинатальные исходы  при наличии кист пуповины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ru-RU" sz="2500" dirty="0" smtClean="0"/>
              <a:t>Динамическое наблюдение и своевременное </a:t>
            </a:r>
            <a:r>
              <a:rPr lang="ru-RU" sz="2500" dirty="0" err="1" smtClean="0"/>
              <a:t>родоразрешение</a:t>
            </a:r>
            <a:r>
              <a:rPr lang="ru-RU" sz="2500" dirty="0" smtClean="0"/>
              <a:t> позволили избежать неблагоприятных исходов у новорожденных детей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ru-RU" alt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560" y="404664"/>
            <a:ext cx="1708761" cy="3600000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6496" y="621048"/>
            <a:ext cx="2470000" cy="34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308812" cy="194421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СПАСИБО </a:t>
            </a:r>
            <a:br>
              <a:rPr lang="ru-RU" sz="4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ЗА ВНИМАНИЕ!</a:t>
            </a:r>
            <a:endParaRPr lang="ru-RU" sz="40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/>
          <p:cNvSpPr>
            <a:spLocks noGrp="1"/>
          </p:cNvSpPr>
          <p:nvPr>
            <p:ph idx="1"/>
          </p:nvPr>
        </p:nvSpPr>
        <p:spPr>
          <a:xfrm>
            <a:off x="750404" y="1166019"/>
            <a:ext cx="7643192" cy="452596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ru-RU" sz="2500" b="1" dirty="0" smtClean="0">
                <a:solidFill>
                  <a:srgbClr val="000000"/>
                </a:solidFill>
                <a:latin typeface="Arial Black" pitchFamily="34" charset="0"/>
              </a:rPr>
              <a:t>Пуповина</a:t>
            </a:r>
            <a:r>
              <a:rPr lang="ru-RU" sz="2500" b="1" dirty="0" smtClean="0">
                <a:solidFill>
                  <a:srgbClr val="000000"/>
                </a:solidFill>
              </a:rPr>
              <a:t> — это провизорный орган, который является составной частью </a:t>
            </a:r>
            <a:r>
              <a:rPr lang="ru-RU" sz="2500" b="1" dirty="0" err="1" smtClean="0">
                <a:solidFill>
                  <a:srgbClr val="000000"/>
                </a:solidFill>
              </a:rPr>
              <a:t>фето-плацентарного</a:t>
            </a:r>
            <a:r>
              <a:rPr lang="ru-RU" sz="2500" b="1" dirty="0" smtClean="0">
                <a:solidFill>
                  <a:srgbClr val="000000"/>
                </a:solidFill>
              </a:rPr>
              <a:t> круга кровообращения, обеспечивающий жизнедеятельность плода на протяжении всей беременности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ru-RU" sz="2500" b="1" dirty="0" smtClean="0">
                <a:solidFill>
                  <a:srgbClr val="000000"/>
                </a:solidFill>
                <a:latin typeface="Arial Black" pitchFamily="34" charset="0"/>
              </a:rPr>
              <a:t>Патология пуповины  </a:t>
            </a:r>
            <a:r>
              <a:rPr lang="ru-RU" sz="2500" b="1" dirty="0" smtClean="0">
                <a:solidFill>
                  <a:srgbClr val="000000"/>
                </a:solidFill>
              </a:rPr>
              <a:t>может быть причиной серьезных патологических процессов у плода и новорожденного, включая внезапную смерть в ходе родов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endParaRPr lang="ru-RU" sz="2500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endParaRPr lang="ru-RU" sz="25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38436" y="1166019"/>
            <a:ext cx="7067128" cy="45259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500" b="1" dirty="0" smtClean="0">
                <a:latin typeface="Arial Black" pitchFamily="34" charset="0"/>
              </a:rPr>
              <a:t>Киста пуповины </a:t>
            </a:r>
            <a:r>
              <a:rPr lang="ru-RU" sz="2500" b="1" dirty="0" smtClean="0"/>
              <a:t>— редкая патология во время беременности и может быть идентифицирована с помощью </a:t>
            </a:r>
            <a:r>
              <a:rPr lang="ru-RU" sz="2500" b="1" dirty="0" err="1" smtClean="0"/>
              <a:t>эхографии</a:t>
            </a:r>
            <a:r>
              <a:rPr lang="ru-RU" sz="2500" b="1" dirty="0" smtClean="0"/>
              <a:t> на разных ее сроках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500" b="1" dirty="0" smtClean="0"/>
              <a:t>Распространенность кист пуповины колеблется от </a:t>
            </a:r>
            <a:r>
              <a:rPr lang="ru-RU" sz="2500" b="1" dirty="0" smtClean="0">
                <a:latin typeface="Arial Black" pitchFamily="34" charset="0"/>
              </a:rPr>
              <a:t>0,4</a:t>
            </a:r>
            <a:r>
              <a:rPr lang="ru-RU" sz="2500" b="1" dirty="0" smtClean="0"/>
              <a:t> до </a:t>
            </a:r>
            <a:r>
              <a:rPr lang="ru-RU" sz="2500" b="1" dirty="0" smtClean="0">
                <a:latin typeface="Arial Black" pitchFamily="34" charset="0"/>
              </a:rPr>
              <a:t>3,4%</a:t>
            </a:r>
            <a:r>
              <a:rPr lang="ru-RU" sz="2500" b="1" dirty="0" smtClean="0"/>
              <a:t> </a:t>
            </a:r>
          </a:p>
          <a:p>
            <a:pPr algn="r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Д.О.Иванов, 2019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>
          <a:xfrm>
            <a:off x="1286192" y="1484784"/>
            <a:ext cx="6571617" cy="3415221"/>
          </a:xfrm>
        </p:spPr>
        <p:txBody>
          <a:bodyPr/>
          <a:lstStyle/>
          <a:p>
            <a:pPr eaLnBrk="1" hangingPunct="1"/>
            <a:r>
              <a:rPr lang="ru-RU" sz="2500" b="1" dirty="0" smtClean="0">
                <a:latin typeface="Arial Black" pitchFamily="34" charset="0"/>
              </a:rPr>
              <a:t>Цель.</a:t>
            </a:r>
            <a:r>
              <a:rPr lang="ru-RU" sz="2500" b="1" dirty="0" smtClean="0"/>
              <a:t> Установить диагностическую и клиническую значимость кист пуповины и исходы течения беременности при данной патологии</a:t>
            </a:r>
          </a:p>
          <a:p>
            <a:pPr eaLnBrk="1" hangingPunct="1"/>
            <a:endParaRPr lang="ru-RU" sz="2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1"/>
          <p:cNvSpPr>
            <a:spLocks noGrp="1"/>
          </p:cNvSpPr>
          <p:nvPr>
            <p:ph idx="1"/>
          </p:nvPr>
        </p:nvSpPr>
        <p:spPr>
          <a:xfrm>
            <a:off x="818140" y="692696"/>
            <a:ext cx="7507721" cy="4896544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500" b="1" dirty="0" smtClean="0">
                <a:latin typeface="Arial Black" pitchFamily="34" charset="0"/>
              </a:rPr>
              <a:t>Материалы и методы исследования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ru-RU" sz="2500" b="1" dirty="0" smtClean="0"/>
              <a:t>В Донецком республиканском центре охраны материнства и детства  (</a:t>
            </a:r>
            <a:r>
              <a:rPr lang="ru-RU" sz="2500" b="1" dirty="0" err="1" smtClean="0"/>
              <a:t>ДРЦОМД</a:t>
            </a:r>
            <a:r>
              <a:rPr lang="ru-RU" sz="2500" b="1" dirty="0" smtClean="0"/>
              <a:t>)                                               за девять месяцев 2020 года произошло </a:t>
            </a:r>
            <a:r>
              <a:rPr lang="ru-RU" sz="2500" b="1" dirty="0" smtClean="0">
                <a:latin typeface="Arial Black" pitchFamily="34" charset="0"/>
              </a:rPr>
              <a:t>1408 родов</a:t>
            </a:r>
          </a:p>
          <a:p>
            <a:pPr marL="722313" indent="-269875" eaLnBrk="1" hangingPunct="1">
              <a:spcBef>
                <a:spcPts val="0"/>
              </a:spcBef>
              <a:spcAft>
                <a:spcPts val="2400"/>
              </a:spcAft>
            </a:pPr>
            <a:r>
              <a:rPr lang="ru-RU" sz="2500" b="1" dirty="0" smtClean="0"/>
              <a:t>из них </a:t>
            </a:r>
            <a:r>
              <a:rPr lang="ru-RU" sz="2500" b="1" dirty="0" smtClean="0">
                <a:latin typeface="Arial Black" pitchFamily="34" charset="0"/>
              </a:rPr>
              <a:t>у трёх </a:t>
            </a:r>
            <a:r>
              <a:rPr lang="ru-RU" sz="2500" b="1" dirty="0" smtClean="0"/>
              <a:t>диагностировали</a:t>
            </a:r>
            <a:r>
              <a:rPr lang="ru-RU" sz="2500" b="1" dirty="0" smtClean="0">
                <a:latin typeface="Arial Black" pitchFamily="34" charset="0"/>
              </a:rPr>
              <a:t>      кисты пуповины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ru-RU" sz="2500" b="1" dirty="0" smtClean="0"/>
              <a:t>Было проведено клинико-лабораторное, </a:t>
            </a:r>
            <a:r>
              <a:rPr lang="ru-RU" sz="2500" b="1" dirty="0" err="1" smtClean="0"/>
              <a:t>эхографическое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допплерометрическое</a:t>
            </a:r>
            <a:r>
              <a:rPr lang="ru-RU" sz="2500" b="1" dirty="0" smtClean="0"/>
              <a:t> обследование  пациенток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endParaRPr lang="ru-RU" sz="2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Объект 3"/>
          <p:cNvSpPr>
            <a:spLocks noGrp="1"/>
          </p:cNvSpPr>
          <p:nvPr>
            <p:ph idx="1"/>
          </p:nvPr>
        </p:nvSpPr>
        <p:spPr>
          <a:xfrm>
            <a:off x="1673678" y="1166019"/>
            <a:ext cx="5796644" cy="45259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500" dirty="0" smtClean="0">
                <a:solidFill>
                  <a:srgbClr val="000000"/>
                </a:solidFill>
                <a:latin typeface="Arial Black" pitchFamily="34" charset="0"/>
              </a:rPr>
              <a:t>Результаты исследования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500" b="1" dirty="0" smtClean="0">
                <a:solidFill>
                  <a:srgbClr val="000000"/>
                </a:solidFill>
              </a:rPr>
              <a:t>Частота кист пуповины в нашем исследовании составила            </a:t>
            </a:r>
            <a:r>
              <a:rPr lang="ru-RU" sz="2500" dirty="0" smtClean="0">
                <a:solidFill>
                  <a:srgbClr val="000000"/>
                </a:solidFill>
                <a:latin typeface="Arial Black" pitchFamily="34" charset="0"/>
              </a:rPr>
              <a:t>0,21% (95% </a:t>
            </a:r>
            <a:r>
              <a:rPr lang="ru-RU" sz="2500" dirty="0" err="1" smtClean="0">
                <a:solidFill>
                  <a:srgbClr val="000000"/>
                </a:solidFill>
                <a:latin typeface="Arial Black" pitchFamily="34" charset="0"/>
              </a:rPr>
              <a:t>ДИ</a:t>
            </a:r>
            <a:r>
              <a:rPr lang="ru-RU" sz="2500" dirty="0" smtClean="0">
                <a:solidFill>
                  <a:srgbClr val="000000"/>
                </a:solidFill>
                <a:latin typeface="Arial Black" pitchFamily="34" charset="0"/>
              </a:rPr>
              <a:t> 0,07-0,62%)</a:t>
            </a:r>
            <a:r>
              <a:rPr lang="ru-RU" sz="2500" dirty="0" smtClean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500" b="1" dirty="0" smtClean="0">
                <a:solidFill>
                  <a:srgbClr val="000000"/>
                </a:solidFill>
              </a:rPr>
              <a:t>В изученных случаях кисты пуповины обнаруживали                                    в </a:t>
            </a:r>
            <a:r>
              <a:rPr lang="ru-RU" sz="2500" dirty="0" smtClean="0">
                <a:solidFill>
                  <a:srgbClr val="000000"/>
                </a:solidFill>
                <a:latin typeface="Arial Black" pitchFamily="34" charset="0"/>
              </a:rPr>
              <a:t>16, 26 </a:t>
            </a:r>
            <a:r>
              <a:rPr lang="ru-RU" sz="2500" b="1" dirty="0" smtClean="0">
                <a:solidFill>
                  <a:srgbClr val="000000"/>
                </a:solidFill>
              </a:rPr>
              <a:t>и</a:t>
            </a:r>
            <a:r>
              <a:rPr lang="ru-RU" sz="2500" dirty="0" smtClean="0">
                <a:solidFill>
                  <a:srgbClr val="000000"/>
                </a:solidFill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Arial Black" pitchFamily="34" charset="0"/>
              </a:rPr>
              <a:t>33</a:t>
            </a:r>
            <a:r>
              <a:rPr lang="ru-RU" sz="2500" dirty="0" smtClean="0">
                <a:solidFill>
                  <a:srgbClr val="000000"/>
                </a:solidFill>
              </a:rPr>
              <a:t> </a:t>
            </a:r>
            <a:r>
              <a:rPr lang="ru-RU" sz="2500" b="1" dirty="0" smtClean="0">
                <a:solidFill>
                  <a:srgbClr val="000000"/>
                </a:solidFill>
              </a:rPr>
              <a:t>недели </a:t>
            </a:r>
            <a:r>
              <a:rPr lang="ru-RU" sz="2500" b="1" dirty="0" err="1" smtClean="0">
                <a:solidFill>
                  <a:srgbClr val="000000"/>
                </a:solidFill>
              </a:rPr>
              <a:t>гестации</a:t>
            </a:r>
            <a:r>
              <a:rPr lang="ru-RU" sz="2500" b="1" dirty="0" smtClean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0"/>
          <p:cNvSpPr txBox="1">
            <a:spLocks/>
          </p:cNvSpPr>
          <p:nvPr/>
        </p:nvSpPr>
        <p:spPr>
          <a:xfrm>
            <a:off x="1043609" y="764704"/>
            <a:ext cx="7056783" cy="4429125"/>
          </a:xfrm>
          <a:prstGeom prst="rect">
            <a:avLst/>
          </a:prstGeom>
          <a:ln>
            <a:prstDash val="solid"/>
          </a:ln>
        </p:spPr>
        <p:txBody>
          <a:bodyPr/>
          <a:lstStyle/>
          <a:p>
            <a:pPr marL="90488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alt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Данные </a:t>
            </a:r>
            <a:r>
              <a:rPr kumimoji="0" lang="ru-RU" altLang="ru-RU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УЗИ</a:t>
            </a:r>
            <a:r>
              <a:rPr kumimoji="0" lang="ru-RU" alt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 при поступлении беременных в </a:t>
            </a:r>
            <a:r>
              <a:rPr kumimoji="0" lang="ru-RU" altLang="ru-RU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ДРЦОМД</a:t>
            </a: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Первая беременная: в месте вхождения пуповины в плаценту имеется кистозное образование по типу расслоения амниотических оболочек 110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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 мм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645024"/>
            <a:ext cx="4680000" cy="282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lumMod val="60000"/>
                <a:lumOff val="40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0"/>
          <p:cNvSpPr txBox="1">
            <a:spLocks/>
          </p:cNvSpPr>
          <p:nvPr/>
        </p:nvSpPr>
        <p:spPr>
          <a:xfrm>
            <a:off x="755577" y="260648"/>
            <a:ext cx="7632847" cy="4429125"/>
          </a:xfrm>
          <a:prstGeom prst="rect">
            <a:avLst/>
          </a:prstGeom>
          <a:ln>
            <a:prstDash val="solid"/>
          </a:ln>
        </p:spPr>
        <p:txBody>
          <a:bodyPr/>
          <a:lstStyle/>
          <a:p>
            <a:pPr marL="90488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alt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Данные </a:t>
            </a:r>
            <a:r>
              <a:rPr kumimoji="0" lang="ru-RU" altLang="ru-RU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УЗИ</a:t>
            </a:r>
            <a:r>
              <a:rPr kumimoji="0" lang="ru-RU" alt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 при поступлении беременных  в </a:t>
            </a:r>
            <a:r>
              <a:rPr kumimoji="0" lang="ru-RU" altLang="ru-RU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ДРЦОМД</a:t>
            </a: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cs typeface="+mn-cs"/>
            </a:endParaRPr>
          </a:p>
          <a:p>
            <a:pPr marL="365125" lvl="0" indent="-255588" eaLnBrk="1" hangingPunct="1"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ru-RU" sz="2500" b="1" dirty="0" smtClean="0">
                <a:latin typeface="+mn-lt"/>
              </a:rPr>
              <a:t>Во втором случае:  ближе ко дну матки определяется кистозная структура, размерами 80</a:t>
            </a:r>
            <a:r>
              <a:rPr lang="ru-RU" sz="2500" b="1" dirty="0" smtClean="0">
                <a:latin typeface="+mn-lt"/>
                <a:sym typeface="Symbol"/>
              </a:rPr>
              <a:t></a:t>
            </a:r>
            <a:r>
              <a:rPr lang="ru-RU" sz="2500" b="1" dirty="0" smtClean="0">
                <a:latin typeface="+mn-lt"/>
              </a:rPr>
              <a:t>38</a:t>
            </a:r>
            <a:r>
              <a:rPr lang="ru-RU" sz="2500" b="1" dirty="0" smtClean="0">
                <a:latin typeface="+mn-lt"/>
                <a:sym typeface="Symbol"/>
              </a:rPr>
              <a:t></a:t>
            </a:r>
            <a:r>
              <a:rPr lang="ru-RU" sz="2500" b="1" dirty="0" smtClean="0">
                <a:latin typeface="+mn-lt"/>
              </a:rPr>
              <a:t>52 мм — киста пуповины (</a:t>
            </a:r>
            <a:r>
              <a:rPr lang="ru-RU" sz="2500" b="1" dirty="0" err="1" smtClean="0">
                <a:latin typeface="+mn-lt"/>
              </a:rPr>
              <a:t>субамниотическая</a:t>
            </a:r>
            <a:r>
              <a:rPr lang="ru-RU" sz="2500" b="1" dirty="0" smtClean="0">
                <a:latin typeface="+mn-lt"/>
              </a:rPr>
              <a:t>) больших размеров</a:t>
            </a:r>
          </a:p>
          <a:p>
            <a:pPr marL="365125" lvl="0" indent="-255588" eaLnBrk="1" hangingPunct="1"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ru-RU" sz="2500" b="1" dirty="0" smtClean="0">
                <a:latin typeface="+mn-lt"/>
              </a:rPr>
              <a:t>Третий случай: киста пуповины размерами 33</a:t>
            </a:r>
            <a:r>
              <a:rPr lang="ru-RU" sz="2500" b="1" dirty="0" smtClean="0">
                <a:latin typeface="+mn-lt"/>
                <a:sym typeface="Symbol"/>
              </a:rPr>
              <a:t></a:t>
            </a:r>
            <a:r>
              <a:rPr lang="ru-RU" sz="2500" b="1" dirty="0" smtClean="0">
                <a:latin typeface="+mn-lt"/>
              </a:rPr>
              <a:t>22 мм</a:t>
            </a: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1505074" y="4725145"/>
            <a:ext cx="3787006" cy="792088"/>
          </a:xfrm>
          <a:prstGeom prst="rect">
            <a:avLst/>
          </a:prstGeom>
          <a:ln>
            <a:prstDash val="solid"/>
          </a:ln>
        </p:spPr>
        <p:txBody>
          <a:bodyPr/>
          <a:lstStyle/>
          <a:p>
            <a:pPr marL="0" indent="0">
              <a:spcBef>
                <a:spcPts val="0"/>
              </a:spcBef>
              <a:buFont typeface="Wingdings 3" pitchFamily="18" charset="2"/>
              <a:buNone/>
            </a:pPr>
            <a:r>
              <a:rPr lang="ru-RU" sz="1400" b="1" dirty="0" err="1" smtClean="0"/>
              <a:t>УЗИ</a:t>
            </a:r>
            <a:r>
              <a:rPr lang="ru-RU" sz="1400" b="1" dirty="0" smtClean="0"/>
              <a:t> беременной Н., 31 </a:t>
            </a:r>
            <a:r>
              <a:rPr lang="ru-RU" sz="1400" b="1" dirty="0" err="1" smtClean="0"/>
              <a:t>нед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гестации</a:t>
            </a:r>
            <a:r>
              <a:rPr lang="ru-RU" sz="1400" b="1" dirty="0" smtClean="0"/>
              <a:t> киста пуповины, в режиме </a:t>
            </a:r>
            <a:r>
              <a:rPr lang="ru-RU" sz="1400" b="1" dirty="0" err="1" smtClean="0"/>
              <a:t>ЦДК</a:t>
            </a:r>
            <a:endParaRPr lang="ru-RU" sz="1400" b="1" dirty="0" smtClean="0"/>
          </a:p>
          <a:p>
            <a:pPr marL="0" indent="0">
              <a:spcBef>
                <a:spcPts val="0"/>
              </a:spcBef>
              <a:buFont typeface="Wingdings 3" pitchFamily="18" charset="2"/>
              <a:buNone/>
            </a:pPr>
            <a:r>
              <a:rPr lang="ru-RU" sz="1400" b="1" dirty="0" smtClean="0"/>
              <a:t>кровоток пуповины не нарушен</a:t>
            </a:r>
            <a:endParaRPr lang="ru-RU" sz="1400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2408" y="3118501"/>
            <a:ext cx="3132000" cy="362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lumMod val="60000"/>
                <a:lumOff val="40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1"/>
          <p:cNvSpPr>
            <a:spLocks noGrp="1"/>
          </p:cNvSpPr>
          <p:nvPr>
            <p:ph idx="1"/>
          </p:nvPr>
        </p:nvSpPr>
        <p:spPr>
          <a:xfrm>
            <a:off x="789806" y="764704"/>
            <a:ext cx="7886650" cy="492727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altLang="ru-RU" sz="2500" b="1" dirty="0" smtClean="0">
                <a:latin typeface="Arial Black" pitchFamily="34" charset="0"/>
              </a:rPr>
              <a:t>Данные анамнеза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500" b="1" dirty="0" smtClean="0"/>
              <a:t>Возраст беременных </a:t>
            </a:r>
            <a:r>
              <a:rPr lang="ru-RU" sz="2500" dirty="0" smtClean="0"/>
              <a:t>— </a:t>
            </a:r>
            <a:r>
              <a:rPr lang="ru-RU" sz="2500" b="1" dirty="0" smtClean="0"/>
              <a:t>от 17 до 32 лет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500" b="1" dirty="0" smtClean="0"/>
              <a:t>Жалоб при поступлении не предъявляли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500" b="1" dirty="0" smtClean="0"/>
              <a:t>Беременным проводился </a:t>
            </a:r>
            <a:r>
              <a:rPr lang="ru-RU" sz="2500" b="1" dirty="0" err="1" smtClean="0"/>
              <a:t>пренатальный</a:t>
            </a:r>
            <a:r>
              <a:rPr lang="ru-RU" sz="2500" b="1" dirty="0" smtClean="0"/>
              <a:t> скрининг  в сроке 11-13 недель </a:t>
            </a:r>
            <a:r>
              <a:rPr lang="ru-RU" sz="2500" b="1" dirty="0" err="1" smtClean="0"/>
              <a:t>гестации</a:t>
            </a:r>
            <a:endParaRPr lang="ru-RU" sz="2500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500" b="1" dirty="0" smtClean="0"/>
              <a:t>В 2 случаях из 3, беременность была первая, в третьем </a:t>
            </a:r>
            <a:r>
              <a:rPr lang="ru-RU" sz="2500" dirty="0" smtClean="0"/>
              <a:t>—</a:t>
            </a:r>
            <a:r>
              <a:rPr lang="ru-RU" sz="2500" b="1" dirty="0" smtClean="0"/>
              <a:t> беременность вторая,                                               роды вторые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ru-RU" sz="2500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ru-RU" altLang="ru-RU" sz="2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986</TotalTime>
  <Words>1335</Words>
  <Application>Microsoft Office PowerPoint</Application>
  <PresentationFormat>Экран (4:3)</PresentationFormat>
  <Paragraphs>76</Paragraphs>
  <Slides>17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  ПРЕНАТАЛЬНАЯ ДИАГНОСТИКА КИСТ ПУПОВИНЫ:  КЛИНИЧЕСКИЕ ЗНАЧЕНИЯ И ИСХОДЫ ГЕСТАЦИИ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СПАСИБО  ЗА ВНИМАНИЕ!</vt:lpstr>
    </vt:vector>
  </TitlesOfParts>
  <Company>ЧИППКРО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Ирина Говоруха</cp:lastModifiedBy>
  <cp:revision>80</cp:revision>
  <dcterms:created xsi:type="dcterms:W3CDTF">2016-12-19T14:33:00Z</dcterms:created>
  <dcterms:modified xsi:type="dcterms:W3CDTF">2020-11-08T10:08:21Z</dcterms:modified>
</cp:coreProperties>
</file>