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diagrams/drawing10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diagrams/data5.xml" ContentType="application/vnd.openxmlformats-officedocument.drawingml.diagramData+xml"/>
  <Override PartName="/ppt/charts/chart10.xml" ContentType="application/vnd.openxmlformats-officedocument.drawingml.chart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charts/style4.xml" ContentType="application/vnd.ms-office.chartstyle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78" r:id="rId6"/>
    <p:sldId id="279" r:id="rId7"/>
    <p:sldId id="281" r:id="rId8"/>
    <p:sldId id="280" r:id="rId9"/>
    <p:sldId id="284" r:id="rId10"/>
    <p:sldId id="285" r:id="rId11"/>
    <p:sldId id="286" r:id="rId12"/>
    <p:sldId id="283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5" r:id="rId31"/>
    <p:sldId id="306" r:id="rId32"/>
    <p:sldId id="307" r:id="rId33"/>
    <p:sldId id="27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FF3300"/>
    <a:srgbClr val="CC3300"/>
    <a:srgbClr val="0000CC"/>
    <a:srgbClr val="CC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6" autoAdjust="0"/>
    <p:restoredTop sz="94690" autoAdjust="0"/>
  </p:normalViewPr>
  <p:slideViewPr>
    <p:cSldViewPr>
      <p:cViewPr varScale="1">
        <p:scale>
          <a:sx n="70" d="100"/>
          <a:sy n="70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00"/>
      <c:perspective val="30"/>
    </c:view3D>
    <c:plotArea>
      <c:layout>
        <c:manualLayout>
          <c:layoutTarget val="inner"/>
          <c:xMode val="edge"/>
          <c:yMode val="edge"/>
          <c:x val="3.6366484247227372E-3"/>
          <c:y val="0"/>
          <c:w val="0.64000502258373315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осл</c:v>
                </c:pt>
              </c:strCache>
            </c:strRef>
          </c:tx>
          <c:explosion val="12"/>
          <c:dLbls>
            <c:dLbl>
              <c:idx val="0"/>
              <c:layout>
                <c:manualLayout>
                  <c:x val="7.1379963470296098E-2"/>
                  <c:y val="4.368873280197948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ru-RU">
                        <a:solidFill>
                          <a:schemeClr val="bg1"/>
                        </a:solidFill>
                      </a:rPr>
                      <a:t>анемии
45%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  <c:showPercent val="1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12-41DD-9343-636352880CF4}"/>
                </c:ext>
              </c:extLst>
            </c:dLbl>
            <c:dLbl>
              <c:idx val="1"/>
              <c:layout>
                <c:manualLayout>
                  <c:x val="-0.22634027317529451"/>
                  <c:y val="-0.1315363107802837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заболевания </a:t>
                    </a:r>
                    <a:r>
                      <a:rPr lang="ru-RU" dirty="0" smtClean="0"/>
                      <a:t>мочевых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путей</a:t>
                    </a:r>
                    <a:r>
                      <a:rPr lang="ru-RU" dirty="0"/>
                      <a:t>
33%</a:t>
                    </a:r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12-41DD-9343-636352880CF4}"/>
                </c:ext>
              </c:extLst>
            </c:dLbl>
            <c:dLbl>
              <c:idx val="2"/>
              <c:layout>
                <c:manualLayout>
                  <c:x val="8.7265244679862882E-4"/>
                  <c:y val="1.919625528576390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заболевания ССС
7%</a:t>
                    </a:r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12-41DD-9343-636352880CF4}"/>
                </c:ext>
              </c:extLst>
            </c:dLbl>
            <c:dLbl>
              <c:idx val="3"/>
              <c:layout>
                <c:manualLayout>
                  <c:x val="-6.6042394443774034E-3"/>
                  <c:y val="6.375491886361052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заболевания ЩЖ </a:t>
                    </a:r>
                  </a:p>
                  <a:p>
                    <a:r>
                      <a:rPr lang="ru-RU"/>
                      <a:t>7%</a:t>
                    </a:r>
                  </a:p>
                </c:rich>
              </c:tx>
              <c:dLblPos val="bestFit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12-41DD-9343-636352880CF4}"/>
                </c:ext>
              </c:extLst>
            </c:dLbl>
            <c:dLbl>
              <c:idx val="4"/>
              <c:layout>
                <c:manualLayout>
                  <c:x val="7.0489557306778403E-2"/>
                  <c:y val="6.644872106117152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преэклам-псия
7%</a:t>
                    </a:r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12-41DD-9343-636352880CF4}"/>
                </c:ext>
              </c:extLst>
            </c:dLbl>
            <c:dLbl>
              <c:idx val="5"/>
              <c:layout>
                <c:manualLayout>
                  <c:x val="-1.3894717310002691E-2"/>
                  <c:y val="5.210497873350151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сахарный диабет
1%</a:t>
                    </a:r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12-41DD-9343-636352880CF4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showPercent val="1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анемии</c:v>
                </c:pt>
                <c:pt idx="1">
                  <c:v>инфекции мочев. путей</c:v>
                </c:pt>
                <c:pt idx="2">
                  <c:v>заболевания ССС</c:v>
                </c:pt>
                <c:pt idx="3">
                  <c:v>заболевания ЩЖ</c:v>
                </c:pt>
                <c:pt idx="4">
                  <c:v>преэклампсия</c:v>
                </c:pt>
                <c:pt idx="5">
                  <c:v>сахарный диабет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5454</c:v>
                </c:pt>
                <c:pt idx="1">
                  <c:v>3948</c:v>
                </c:pt>
                <c:pt idx="2">
                  <c:v>887</c:v>
                </c:pt>
                <c:pt idx="3">
                  <c:v>856</c:v>
                </c:pt>
                <c:pt idx="4">
                  <c:v>844</c:v>
                </c:pt>
                <c:pt idx="5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912-41DD-9343-636352880CF4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3451603029780263"/>
          <c:y val="8.4358003020228292E-2"/>
          <c:w val="0.54910524812421013"/>
          <c:h val="0.82479450787679964"/>
        </c:manualLayout>
      </c:layout>
      <c:radarChart>
        <c:radarStyle val="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n=77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06584803732385E-16"/>
                  <c:y val="2.250463471433818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 </a:t>
                    </a:r>
                    <a:r>
                      <a:rPr lang="ru-RU" dirty="0" smtClean="0"/>
                      <a:t>2,9 раза</a:t>
                    </a:r>
                    <a:endParaRPr lang="ru-RU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AF2-450B-A30D-C503FFA08C80}"/>
                </c:ext>
              </c:extLst>
            </c:dLbl>
            <c:dLbl>
              <c:idx val="1"/>
              <c:layout>
                <c:manualLayout>
                  <c:x val="1.3580970387068389E-2"/>
                  <c:y val="-1.575324430003675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 22,2%</a:t>
                    </a:r>
                    <a:endParaRPr lang="ru-RU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F2-450B-A30D-C503FFA08C8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на 6,19%</a:t>
                    </a:r>
                    <a:endParaRPr lang="ru-RU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F2-450B-A30D-C503FFA08C80}"/>
                </c:ext>
              </c:extLst>
            </c:dLbl>
            <c:dLbl>
              <c:idx val="3"/>
              <c:layout>
                <c:manualLayout>
                  <c:x val="6.7904851935341917E-2"/>
                  <c:y val="-4.27588059572427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 </a:t>
                    </a:r>
                    <a:r>
                      <a:rPr lang="ru-RU" dirty="0" smtClean="0"/>
                      <a:t>5,2 раза</a:t>
                    </a:r>
                    <a:endParaRPr lang="ru-RU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AF2-450B-A30D-C503FFA08C80}"/>
                </c:ext>
              </c:extLst>
            </c:dLbl>
            <c:dLbl>
              <c:idx val="4"/>
              <c:layout>
                <c:manualLayout>
                  <c:x val="7.5449835483712485E-3"/>
                  <c:y val="9.0018538857352861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</a:t>
                    </a:r>
                    <a:r>
                      <a:rPr lang="ru-RU" baseline="0" dirty="0"/>
                      <a:t> </a:t>
                    </a:r>
                    <a:r>
                      <a:rPr lang="ru-RU" dirty="0" smtClean="0"/>
                      <a:t>4,1 раза</a:t>
                    </a:r>
                    <a:endParaRPr lang="ru-RU" baseline="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AF2-450B-A30D-C503FFA08C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патологические изменения в плаценте</c:v>
                </c:pt>
                <c:pt idx="1">
                  <c:v>патология околоплодных вод</c:v>
                </c:pt>
                <c:pt idx="2">
                  <c:v>патология плода</c:v>
                </c:pt>
                <c:pt idx="3">
                  <c:v>снижение кровотока</c:v>
                </c:pt>
                <c:pt idx="4">
                  <c:v>средние и низкие баллы КТГ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2.9</c:v>
                </c:pt>
                <c:pt idx="1">
                  <c:v>1.22</c:v>
                </c:pt>
                <c:pt idx="2">
                  <c:v>1.06</c:v>
                </c:pt>
                <c:pt idx="3">
                  <c:v>5.2</c:v>
                </c:pt>
                <c:pt idx="4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F2-450B-A30D-C503FFA08C8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группа, n=35</c:v>
                </c:pt>
              </c:strCache>
            </c:strRef>
          </c:tx>
          <c:spPr>
            <a:ln w="38100" cap="rnd">
              <a:solidFill>
                <a:srgbClr val="008000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Лист1!$A$2:$A$6</c:f>
              <c:strCache>
                <c:ptCount val="5"/>
                <c:pt idx="0">
                  <c:v>патологические изменения в плаценте</c:v>
                </c:pt>
                <c:pt idx="1">
                  <c:v>патология околоплодных вод</c:v>
                </c:pt>
                <c:pt idx="2">
                  <c:v>патология плода</c:v>
                </c:pt>
                <c:pt idx="3">
                  <c:v>снижение кровотока</c:v>
                </c:pt>
                <c:pt idx="4">
                  <c:v>средние и низкие баллы КТГ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F2-450B-A30D-C503FFA08C80}"/>
            </c:ext>
          </c:extLst>
        </c:ser>
        <c:dLbls>
          <c:showVal val="1"/>
        </c:dLbls>
        <c:axId val="97845632"/>
        <c:axId val="97847168"/>
      </c:radarChart>
      <c:catAx>
        <c:axId val="978456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847168"/>
        <c:crosses val="autoZero"/>
        <c:auto val="1"/>
        <c:lblAlgn val="ctr"/>
        <c:lblOffset val="100"/>
      </c:catAx>
      <c:valAx>
        <c:axId val="97847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97845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8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252405720974876"/>
          <c:y val="2.2504634714338188E-2"/>
          <c:w val="0.23109452878191405"/>
          <c:h val="0.2642814943502738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6955769417711685"/>
          <c:y val="6.6548483103635078E-2"/>
          <c:w val="0.50263366384757469"/>
          <c:h val="0.9092493372745734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О1, n=40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Лист1!$A$2:$A$7</c:f>
              <c:strCache>
                <c:ptCount val="6"/>
                <c:pt idx="0">
                  <c:v>исчезновение болевого синдрома (сут.)</c:v>
                </c:pt>
                <c:pt idx="1">
                  <c:v>нормализация лейк. формулы (сут.)</c:v>
                </c:pt>
                <c:pt idx="2">
                  <c:v>нормализация общ. анализа мочи (сут.)</c:v>
                </c:pt>
                <c:pt idx="3">
                  <c:v>продолжительность бактериурии (дней)</c:v>
                </c:pt>
                <c:pt idx="4">
                  <c:v>длительность а/б терапии (сут.)</c:v>
                </c:pt>
                <c:pt idx="5">
                  <c:v>длительность пребыв. в стационаре (сут.)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BE-4ECD-B8D6-FC39B1470C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О2, n=37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cat>
            <c:strRef>
              <c:f>Лист1!$A$2:$A$7</c:f>
              <c:strCache>
                <c:ptCount val="6"/>
                <c:pt idx="0">
                  <c:v>исчезновение болевого синдрома (сут.)</c:v>
                </c:pt>
                <c:pt idx="1">
                  <c:v>нормализация лейк. формулы (сут.)</c:v>
                </c:pt>
                <c:pt idx="2">
                  <c:v>нормализация общ. анализа мочи (сут.)</c:v>
                </c:pt>
                <c:pt idx="3">
                  <c:v>продолжительность бактериурии (дней)</c:v>
                </c:pt>
                <c:pt idx="4">
                  <c:v>длительность а/б терапии (сут.)</c:v>
                </c:pt>
                <c:pt idx="5">
                  <c:v>длительность пребыв. в стационаре (сут.)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9</c:v>
                </c:pt>
                <c:pt idx="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BE-4ECD-B8D6-FC39B1470C8A}"/>
            </c:ext>
          </c:extLst>
        </c:ser>
        <c:gapWidth val="182"/>
        <c:axId val="102477824"/>
        <c:axId val="102479360"/>
      </c:barChart>
      <c:catAx>
        <c:axId val="102477824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  <c:crossAx val="102479360"/>
        <c:crosses val="autoZero"/>
        <c:auto val="1"/>
        <c:lblAlgn val="ctr"/>
        <c:lblOffset val="100"/>
      </c:catAx>
      <c:valAx>
        <c:axId val="102479360"/>
        <c:scaling>
          <c:orientation val="minMax"/>
        </c:scaling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47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2347598911247211"/>
          <c:y val="0.19452715954340891"/>
          <c:w val="0.17652401088752825"/>
          <c:h val="0.13599433882362613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63036430295624E-2"/>
          <c:y val="6.8162009511598023E-2"/>
          <c:w val="0.95545924190241449"/>
          <c:h val="0.86023779989833848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О1 , n=40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преждевременные роды</c:v>
                </c:pt>
                <c:pt idx="1">
                  <c:v>патологические роды</c:v>
                </c:pt>
                <c:pt idx="2">
                  <c:v>кесарево сечение</c:v>
                </c:pt>
                <c:pt idx="3">
                  <c:v>дистресс плода</c:v>
                </c:pt>
                <c:pt idx="4">
                  <c:v>СДР плода</c:v>
                </c:pt>
                <c:pt idx="5">
                  <c:v>перинатальное поражение ЦНС</c:v>
                </c:pt>
                <c:pt idx="6">
                  <c:v>внутриутробные инфекции</c:v>
                </c:pt>
                <c:pt idx="7">
                  <c:v>дети, нужд. в интенсивной терапии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7.5</c:v>
                </c:pt>
                <c:pt idx="1">
                  <c:v>30</c:v>
                </c:pt>
                <c:pt idx="2">
                  <c:v>22.5</c:v>
                </c:pt>
                <c:pt idx="3">
                  <c:v>9.76</c:v>
                </c:pt>
                <c:pt idx="4">
                  <c:v>4.88</c:v>
                </c:pt>
                <c:pt idx="5">
                  <c:v>18.75</c:v>
                </c:pt>
                <c:pt idx="6">
                  <c:v>6.25</c:v>
                </c:pt>
                <c:pt idx="7">
                  <c:v>9.76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0-7265-49F5-B73A-9EF2D03083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О2, n=37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преждевременные роды</c:v>
                </c:pt>
                <c:pt idx="1">
                  <c:v>патологические роды</c:v>
                </c:pt>
                <c:pt idx="2">
                  <c:v>кесарево сечение</c:v>
                </c:pt>
                <c:pt idx="3">
                  <c:v>дистресс плода</c:v>
                </c:pt>
                <c:pt idx="4">
                  <c:v>СДР плода</c:v>
                </c:pt>
                <c:pt idx="5">
                  <c:v>перинатальное поражение ЦНС</c:v>
                </c:pt>
                <c:pt idx="6">
                  <c:v>внутриутробные инфекции</c:v>
                </c:pt>
                <c:pt idx="7">
                  <c:v>дети, нужд. в интенсивной терапии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16.2</c:v>
                </c:pt>
                <c:pt idx="1">
                  <c:v>45.9</c:v>
                </c:pt>
                <c:pt idx="2">
                  <c:v>37.800000000000004</c:v>
                </c:pt>
                <c:pt idx="3">
                  <c:v>22.2</c:v>
                </c:pt>
                <c:pt idx="4">
                  <c:v>16.670000000000005</c:v>
                </c:pt>
                <c:pt idx="5">
                  <c:v>24.32</c:v>
                </c:pt>
                <c:pt idx="6">
                  <c:v>21.62</c:v>
                </c:pt>
                <c:pt idx="7">
                  <c:v>21.62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1-7265-49F5-B73A-9EF2D0308322}"/>
            </c:ext>
          </c:extLst>
        </c:ser>
        <c:dLbls>
          <c:showVal val="1"/>
        </c:dLbls>
        <c:gapWidth val="66"/>
        <c:shape val="box"/>
        <c:axId val="102670336"/>
        <c:axId val="102671872"/>
        <c:axId val="0"/>
      </c:bar3DChart>
      <c:catAx>
        <c:axId val="102670336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671872"/>
        <c:crosses val="autoZero"/>
        <c:auto val="1"/>
        <c:lblAlgn val="ctr"/>
        <c:lblOffset val="100"/>
      </c:catAx>
      <c:valAx>
        <c:axId val="10267187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0267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955231139086049"/>
          <c:y val="3.8424448751630702E-2"/>
          <c:w val="0.2867159045719056"/>
          <c:h val="5.391809234413598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dLbls>
            <c:delete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2F-4B0F-AB6E-A41836C6FEC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Pt>
            <c:idx val="0"/>
            <c:spPr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2F-4B0F-AB6E-A41836C6FEC8}"/>
              </c:ext>
            </c:extLst>
          </c:dPt>
          <c:dLbls>
            <c:delete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2F-4B0F-AB6E-A41836C6FEC8}"/>
            </c:ext>
          </c:extLst>
        </c:ser>
        <c:dLbls>
          <c:showVal val="1"/>
        </c:dLbls>
        <c:gapWidth val="64"/>
        <c:gapDepth val="78"/>
        <c:shape val="cylinder"/>
        <c:axId val="34529280"/>
        <c:axId val="34530816"/>
        <c:axId val="0"/>
      </c:bar3DChart>
      <c:catAx>
        <c:axId val="34529280"/>
        <c:scaling>
          <c:orientation val="minMax"/>
        </c:scaling>
        <c:delete val="1"/>
        <c:axPos val="b"/>
        <c:numFmt formatCode="General" sourceLinked="0"/>
        <c:tickLblPos val="none"/>
        <c:crossAx val="34530816"/>
        <c:crosses val="autoZero"/>
        <c:auto val="1"/>
        <c:lblAlgn val="ctr"/>
        <c:lblOffset val="100"/>
      </c:catAx>
      <c:valAx>
        <c:axId val="3453081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345292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948209091044483"/>
          <c:w val="0.9798503328300977"/>
          <c:h val="0.5312943736900689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7.1363076339723925E-3"/>
                  <c:y val="-1.699867340077367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40-48F9-BBE5-20DE634C098B}"/>
                </c:ext>
              </c:extLst>
            </c:dLbl>
            <c:dLbl>
              <c:idx val="1"/>
              <c:layout>
                <c:manualLayout>
                  <c:x val="7.1363076339723925E-3"/>
                  <c:y val="-4.037184932683747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40-48F9-BBE5-20DE634C098B}"/>
                </c:ext>
              </c:extLst>
            </c:dLbl>
            <c:dLbl>
              <c:idx val="2"/>
              <c:layout>
                <c:manualLayout>
                  <c:x val="1.1418092214355803E-2"/>
                  <c:y val="-3.612218097664405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40-48F9-BBE5-20DE634C098B}"/>
                </c:ext>
              </c:extLst>
            </c:dLbl>
            <c:dLbl>
              <c:idx val="3"/>
              <c:layout>
                <c:manualLayout>
                  <c:x val="9.9908306875613525E-3"/>
                  <c:y val="-2.762284427625721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40-48F9-BBE5-20DE634C09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УГИ</c:v>
                </c:pt>
                <c:pt idx="1">
                  <c:v>Обострение хр. пиелонефрита</c:v>
                </c:pt>
                <c:pt idx="2">
                  <c:v>ОМП на фоне МКБ II триместр </c:v>
                </c:pt>
                <c:pt idx="3">
                  <c:v>ОМП на фоне МКБ III триместр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0.125</c:v>
                </c:pt>
                <c:pt idx="1">
                  <c:v>0.65900000000000114</c:v>
                </c:pt>
                <c:pt idx="2">
                  <c:v>0.61100000000000065</c:v>
                </c:pt>
                <c:pt idx="3">
                  <c:v>0.38900000000000051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EE-441E-9273-CCC961CBB3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сравнения, n=72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3.5681538169861908E-2"/>
                  <c:y val="-1.27490050505803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40-48F9-BBE5-20DE634C098B}"/>
                </c:ext>
              </c:extLst>
            </c:dLbl>
            <c:dLbl>
              <c:idx val="1"/>
              <c:layout>
                <c:manualLayout>
                  <c:x val="5.1381414964601191E-2"/>
                  <c:y val="-1.699867340077367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40-48F9-BBE5-20DE634C098B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40-48F9-BBE5-20DE634C098B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40-48F9-BBE5-20DE634C09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УГИ</c:v>
                </c:pt>
                <c:pt idx="1">
                  <c:v>Обострение хр. пиелонефрита</c:v>
                </c:pt>
                <c:pt idx="2">
                  <c:v>ОМП на фоне МКБ II триместр </c:v>
                </c:pt>
                <c:pt idx="3">
                  <c:v>ОМП на фоне МКБ III триместр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5.5000000000000014E-2</c:v>
                </c:pt>
                <c:pt idx="1">
                  <c:v>0.33300000000000057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EE-441E-9273-CCC961CBB337}"/>
            </c:ext>
          </c:extLst>
        </c:ser>
        <c:dLbls>
          <c:showVal val="1"/>
        </c:dLbls>
        <c:shape val="box"/>
        <c:axId val="89616384"/>
        <c:axId val="94281088"/>
        <c:axId val="0"/>
      </c:bar3DChart>
      <c:catAx>
        <c:axId val="89616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281088"/>
        <c:crosses val="autoZero"/>
        <c:auto val="1"/>
        <c:lblAlgn val="ctr"/>
        <c:lblOffset val="100"/>
      </c:catAx>
      <c:valAx>
        <c:axId val="94281088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8961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270342213484876E-2"/>
          <c:y val="6.8839607979806511E-2"/>
          <c:w val="0.73668778002281143"/>
          <c:h val="0.1155513267079775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30773465729649757"/>
          <c:y val="6.3007453867172783E-2"/>
          <c:w val="0.58970597300860195"/>
          <c:h val="0.9117328613852641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n=77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1.7636929230085575E-2"/>
                  <c:y val="2.2963349770511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2-4C9A-82E9-ED0F713FE369}"/>
                </c:ext>
              </c:extLst>
            </c:dLbl>
            <c:dLbl>
              <c:idx val="1"/>
              <c:layout>
                <c:manualLayout>
                  <c:x val="1.9106673332592704E-2"/>
                  <c:y val="2.2963349770511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42-4C9A-82E9-ED0F713FE369}"/>
                </c:ext>
              </c:extLst>
            </c:dLbl>
            <c:dLbl>
              <c:idx val="2"/>
              <c:layout>
                <c:manualLayout>
                  <c:x val="1.9106673332592621E-2"/>
                  <c:y val="4.5926699541022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42-4C9A-82E9-ED0F713FE369}"/>
                </c:ext>
              </c:extLst>
            </c:dLbl>
            <c:dLbl>
              <c:idx val="3"/>
              <c:layout>
                <c:manualLayout>
                  <c:x val="1.6167185127578441E-2"/>
                  <c:y val="-6.889004931153356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42-4C9A-82E9-ED0F713FE369}"/>
                </c:ext>
              </c:extLst>
            </c:dLbl>
            <c:dLbl>
              <c:idx val="4"/>
              <c:layout>
                <c:manualLayout>
                  <c:x val="1.6167185127578441E-2"/>
                  <c:y val="4.592669954102329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42-4C9A-82E9-ED0F713FE369}"/>
                </c:ext>
              </c:extLst>
            </c:dLbl>
            <c:dLbl>
              <c:idx val="5"/>
              <c:layout>
                <c:manualLayout>
                  <c:x val="1.7636929230085575E-2"/>
                  <c:y val="-4.5926699541022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42-4C9A-82E9-ED0F713FE3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низкая плацентация</c:v>
                </c:pt>
                <c:pt idx="1">
                  <c:v>дистресс плода</c:v>
                </c:pt>
                <c:pt idx="2">
                  <c:v>холестаз беременных с МКБ</c:v>
                </c:pt>
                <c:pt idx="3">
                  <c:v>кольпит</c:v>
                </c:pt>
                <c:pt idx="4">
                  <c:v>обострение хр. пиелонефрита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0.15600000000000011</c:v>
                </c:pt>
                <c:pt idx="1">
                  <c:v>0.25900000000000001</c:v>
                </c:pt>
                <c:pt idx="2">
                  <c:v>7.8000000000000014E-2</c:v>
                </c:pt>
                <c:pt idx="3">
                  <c:v>0.16900000000000001</c:v>
                </c:pt>
                <c:pt idx="4">
                  <c:v>0.16900000000000001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642-4C9A-82E9-ED0F713FE3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группа, n=35</c:v>
                </c:pt>
              </c:strCache>
            </c:strRef>
          </c:tx>
          <c:spPr>
            <a:solidFill>
              <a:srgbClr val="008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низкая плацентация</c:v>
                </c:pt>
                <c:pt idx="1">
                  <c:v>дистресс плода</c:v>
                </c:pt>
                <c:pt idx="2">
                  <c:v>холестаз беременных с МКБ</c:v>
                </c:pt>
                <c:pt idx="3">
                  <c:v>кольпит</c:v>
                </c:pt>
                <c:pt idx="4">
                  <c:v>обострение хр. пиелонефрита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5.7000000000000023E-2</c:v>
                </c:pt>
                <c:pt idx="1">
                  <c:v>8.6000000000000021E-2</c:v>
                </c:pt>
                <c:pt idx="2">
                  <c:v>0</c:v>
                </c:pt>
                <c:pt idx="3">
                  <c:v>8.6000000000000021E-2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642-4C9A-82E9-ED0F713FE369}"/>
            </c:ext>
          </c:extLst>
        </c:ser>
        <c:dLbls>
          <c:showVal val="1"/>
        </c:dLbls>
        <c:gapWidth val="50"/>
        <c:shape val="cylinder"/>
        <c:axId val="95019776"/>
        <c:axId val="95021312"/>
        <c:axId val="0"/>
      </c:bar3DChart>
      <c:catAx>
        <c:axId val="95019776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021312"/>
        <c:crosses val="autoZero"/>
        <c:auto val="1"/>
        <c:lblAlgn val="ctr"/>
        <c:lblOffset val="100"/>
      </c:catAx>
      <c:valAx>
        <c:axId val="95021312"/>
        <c:scaling>
          <c:orientation val="minMax"/>
        </c:scaling>
        <c:axPos val="t"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5019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89436358923081"/>
          <c:y val="0.38931466515458268"/>
          <c:w val="0.19076815539014191"/>
          <c:h val="0.27418637416301345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7583843686205892E-2"/>
          <c:y val="6.6852625901705792E-2"/>
          <c:w val="0.85948070635907481"/>
          <c:h val="0.735565381537639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n=77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7.9139362548013101E-3"/>
                  <c:y val="-9.306511040306726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F4-4C32-A8D5-88639EF8CB85}"/>
                </c:ext>
              </c:extLst>
            </c:dLbl>
            <c:dLbl>
              <c:idx val="1"/>
              <c:layout>
                <c:manualLayout>
                  <c:x val="1.5827872509602665E-2"/>
                  <c:y val="-2.791953312092021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F4-4C32-A8D5-88639EF8CB85}"/>
                </c:ext>
              </c:extLst>
            </c:dLbl>
            <c:dLbl>
              <c:idx val="2"/>
              <c:layout>
                <c:manualLayout>
                  <c:x val="1.7806356573302991E-2"/>
                  <c:y val="-1.163313880038340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F4-4C32-A8D5-88639EF8CB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анемия</c:v>
                </c:pt>
                <c:pt idx="1">
                  <c:v>лейкоцитоз</c:v>
                </c:pt>
                <c:pt idx="2">
                  <c:v>сдвиг L формулы влево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0.59699999999999998</c:v>
                </c:pt>
                <c:pt idx="1">
                  <c:v>0.77900000000000102</c:v>
                </c:pt>
                <c:pt idx="2">
                  <c:v>0.75300000000000089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BF4-4C32-A8D5-88639EF8CB8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группа, n=35</c:v>
                </c:pt>
              </c:strCache>
            </c:strRef>
          </c:tx>
          <c:spPr>
            <a:solidFill>
              <a:srgbClr val="008000"/>
            </a:solidFill>
          </c:spPr>
          <c:dLbls>
            <c:dLbl>
              <c:idx val="0"/>
              <c:layout>
                <c:manualLayout>
                  <c:x val="3.9569681274006639E-2"/>
                  <c:y val="-2.093964984069011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F4-4C32-A8D5-88639EF8CB85}"/>
                </c:ext>
              </c:extLst>
            </c:dLbl>
            <c:dLbl>
              <c:idx val="1"/>
              <c:layout>
                <c:manualLayout>
                  <c:x val="3.9569681274006639E-2"/>
                  <c:y val="-1.62863943205367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F4-4C32-A8D5-88639EF8CB85}"/>
                </c:ext>
              </c:extLst>
            </c:dLbl>
            <c:dLbl>
              <c:idx val="2"/>
              <c:layout>
                <c:manualLayout>
                  <c:x val="3.9569681274006639E-2"/>
                  <c:y val="-1.86130220806134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F4-4C32-A8D5-88639EF8CB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анемия</c:v>
                </c:pt>
                <c:pt idx="1">
                  <c:v>лейкоцитоз</c:v>
                </c:pt>
                <c:pt idx="2">
                  <c:v>сдвиг L формулы влево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0.22500000000000001</c:v>
                </c:pt>
                <c:pt idx="1">
                  <c:v>0.2</c:v>
                </c:pt>
                <c:pt idx="2">
                  <c:v>0.114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BF4-4C32-A8D5-88639EF8CB85}"/>
            </c:ext>
          </c:extLst>
        </c:ser>
        <c:dLbls>
          <c:showVal val="1"/>
        </c:dLbls>
        <c:shape val="cylinder"/>
        <c:axId val="95559680"/>
        <c:axId val="95561216"/>
        <c:axId val="0"/>
      </c:bar3DChart>
      <c:catAx>
        <c:axId val="955596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561216"/>
        <c:crosses val="autoZero"/>
        <c:auto val="1"/>
        <c:lblAlgn val="ctr"/>
        <c:lblOffset val="100"/>
      </c:catAx>
      <c:valAx>
        <c:axId val="95561216"/>
        <c:scaling>
          <c:orientation val="minMax"/>
        </c:scaling>
        <c:axPos val="l"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555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631578947368463"/>
          <c:y val="2.7065825612104678E-3"/>
          <c:w val="0.22164387346318537"/>
          <c:h val="0.59981269730536158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25668361780448989"/>
          <c:y val="6.3007453867172783E-2"/>
          <c:w val="0.64075702948533242"/>
          <c:h val="0.69337450076715357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n=77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1.7636929230085575E-2"/>
                  <c:y val="2.2963349770511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D5-4B7E-835A-50C10C01E19E}"/>
                </c:ext>
              </c:extLst>
            </c:dLbl>
            <c:dLbl>
              <c:idx val="1"/>
              <c:layout>
                <c:manualLayout>
                  <c:x val="1.9106673332592704E-2"/>
                  <c:y val="2.2963349770511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D5-4B7E-835A-50C10C01E19E}"/>
                </c:ext>
              </c:extLst>
            </c:dLbl>
            <c:dLbl>
              <c:idx val="2"/>
              <c:layout>
                <c:manualLayout>
                  <c:x val="1.9106673332592621E-2"/>
                  <c:y val="4.5926699541022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D5-4B7E-835A-50C10C01E19E}"/>
                </c:ext>
              </c:extLst>
            </c:dLbl>
            <c:dLbl>
              <c:idx val="3"/>
              <c:layout>
                <c:manualLayout>
                  <c:x val="1.6167185127578441E-2"/>
                  <c:y val="-6.889004931153356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D5-4B7E-835A-50C10C01E19E}"/>
                </c:ext>
              </c:extLst>
            </c:dLbl>
            <c:dLbl>
              <c:idx val="4"/>
              <c:layout>
                <c:manualLayout>
                  <c:x val="1.6167185127578441E-2"/>
                  <c:y val="4.592669954102329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D5-4B7E-835A-50C10C01E19E}"/>
                </c:ext>
              </c:extLst>
            </c:dLbl>
            <c:dLbl>
              <c:idx val="5"/>
              <c:layout>
                <c:manualLayout>
                  <c:x val="1.7636929230085575E-2"/>
                  <c:y val="-4.5926699541022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D5-4B7E-835A-50C10C01E1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гипопротеинемия</c:v>
                </c:pt>
                <c:pt idx="1">
                  <c:v>повышение уровня креатинина и мочи</c:v>
                </c:pt>
                <c:pt idx="2">
                  <c:v>повышение уровня фибриногена</c:v>
                </c:pt>
                <c:pt idx="3">
                  <c:v>снижение уровня АЧТВ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0.68799999999999994</c:v>
                </c:pt>
                <c:pt idx="1">
                  <c:v>0.442</c:v>
                </c:pt>
                <c:pt idx="2">
                  <c:v>0.35100000000000031</c:v>
                </c:pt>
                <c:pt idx="3">
                  <c:v>0.32500000000000046</c:v>
                </c:pt>
              </c:numCache>
            </c:numRef>
          </c:val>
          <c:shape val="box"/>
          <c:extLst xmlns:c16r2="http://schemas.microsoft.com/office/drawing/2015/06/chart">
            <c:ext xmlns:c16="http://schemas.microsoft.com/office/drawing/2014/chart" uri="{C3380CC4-5D6E-409C-BE32-E72D297353CC}">
              <c16:uniqueId val="{00000006-D1D5-4B7E-835A-50C10C01E1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группа, n=35</c:v>
                </c:pt>
              </c:strCache>
            </c:strRef>
          </c:tx>
          <c:spPr>
            <a:solidFill>
              <a:srgbClr val="008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гипопротеинемия</c:v>
                </c:pt>
                <c:pt idx="1">
                  <c:v>повышение уровня креатинина и мочи</c:v>
                </c:pt>
                <c:pt idx="2">
                  <c:v>повышение уровня фибриногена</c:v>
                </c:pt>
                <c:pt idx="3">
                  <c:v>снижение уровня АЧТВ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0.15000000000000019</c:v>
                </c:pt>
                <c:pt idx="1">
                  <c:v>0</c:v>
                </c:pt>
                <c:pt idx="2">
                  <c:v>8.5000000000000006E-2</c:v>
                </c:pt>
                <c:pt idx="3">
                  <c:v>0.114</c:v>
                </c:pt>
              </c:numCache>
            </c:numRef>
          </c:val>
          <c:shape val="box"/>
          <c:extLst xmlns:c16r2="http://schemas.microsoft.com/office/drawing/2015/06/chart">
            <c:ext xmlns:c16="http://schemas.microsoft.com/office/drawing/2014/chart" uri="{C3380CC4-5D6E-409C-BE32-E72D297353CC}">
              <c16:uniqueId val="{00000007-D1D5-4B7E-835A-50C10C01E19E}"/>
            </c:ext>
          </c:extLst>
        </c:ser>
        <c:dLbls>
          <c:showVal val="1"/>
        </c:dLbls>
        <c:gapWidth val="50"/>
        <c:shape val="cylinder"/>
        <c:axId val="95600000"/>
        <c:axId val="95614080"/>
        <c:axId val="0"/>
      </c:bar3DChart>
      <c:catAx>
        <c:axId val="95600000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sz="1600" b="0"/>
            </a:pPr>
            <a:endParaRPr lang="ru-RU"/>
          </a:p>
        </c:txPr>
        <c:crossAx val="95614080"/>
        <c:crosses val="autoZero"/>
        <c:auto val="1"/>
        <c:lblAlgn val="ctr"/>
        <c:lblOffset val="100"/>
      </c:catAx>
      <c:valAx>
        <c:axId val="95614080"/>
        <c:scaling>
          <c:orientation val="minMax"/>
        </c:scaling>
        <c:delete val="1"/>
        <c:axPos val="t"/>
        <c:numFmt formatCode="0.0%" sourceLinked="1"/>
        <c:tickLblPos val="none"/>
        <c:crossAx val="95600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44099566970517"/>
          <c:y val="0.54567414101351763"/>
          <c:w val="0.22306574073546812"/>
          <c:h val="0.4185740117703118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30773465729649757"/>
          <c:y val="6.3007453867172783E-2"/>
          <c:w val="0.58970597300860195"/>
          <c:h val="0.9117328613852641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n=77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1.7636929230085575E-2"/>
                  <c:y val="2.2963349770511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70-4212-8730-5673FA2EFDF1}"/>
                </c:ext>
              </c:extLst>
            </c:dLbl>
            <c:dLbl>
              <c:idx val="1"/>
              <c:layout>
                <c:manualLayout>
                  <c:x val="1.9106673332592704E-2"/>
                  <c:y val="2.2963349770511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70-4212-8730-5673FA2EFDF1}"/>
                </c:ext>
              </c:extLst>
            </c:dLbl>
            <c:dLbl>
              <c:idx val="2"/>
              <c:layout>
                <c:manualLayout>
                  <c:x val="1.9106673332592621E-2"/>
                  <c:y val="4.5926699541022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70-4212-8730-5673FA2EFDF1}"/>
                </c:ext>
              </c:extLst>
            </c:dLbl>
            <c:dLbl>
              <c:idx val="3"/>
              <c:layout>
                <c:manualLayout>
                  <c:x val="1.6167185127578441E-2"/>
                  <c:y val="-6.889004931153356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70-4212-8730-5673FA2EFDF1}"/>
                </c:ext>
              </c:extLst>
            </c:dLbl>
            <c:dLbl>
              <c:idx val="4"/>
              <c:layout>
                <c:manualLayout>
                  <c:x val="1.6167185127578441E-2"/>
                  <c:y val="4.592669954102329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70-4212-8730-5673FA2EFDF1}"/>
                </c:ext>
              </c:extLst>
            </c:dLbl>
            <c:dLbl>
              <c:idx val="5"/>
              <c:layout>
                <c:manualLayout>
                  <c:x val="1.7636929230085575E-2"/>
                  <c:y val="-4.5926699541022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70-4212-8730-5673FA2EFD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протеинурия</c:v>
                </c:pt>
                <c:pt idx="1">
                  <c:v>лейкоцитурия</c:v>
                </c:pt>
                <c:pt idx="2">
                  <c:v>наличие солей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0.75300000000000045</c:v>
                </c:pt>
                <c:pt idx="1">
                  <c:v>0.87500000000000044</c:v>
                </c:pt>
                <c:pt idx="2" formatCode="0.00%">
                  <c:v>0.38600000000000023</c:v>
                </c:pt>
              </c:numCache>
            </c:numRef>
          </c:val>
          <c:shape val="pyramidToMax"/>
          <c:extLst xmlns:c16r2="http://schemas.microsoft.com/office/drawing/2015/06/chart">
            <c:ext xmlns:c16="http://schemas.microsoft.com/office/drawing/2014/chart" uri="{C3380CC4-5D6E-409C-BE32-E72D297353CC}">
              <c16:uniqueId val="{00000006-4370-4212-8730-5673FA2EFD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группа, n=40</c:v>
                </c:pt>
              </c:strCache>
            </c:strRef>
          </c:tx>
          <c:spPr>
            <a:solidFill>
              <a:srgbClr val="008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протеинурия</c:v>
                </c:pt>
                <c:pt idx="1">
                  <c:v>лейкоцитурия</c:v>
                </c:pt>
                <c:pt idx="2">
                  <c:v>наличие солей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0.17100000000000001</c:v>
                </c:pt>
                <c:pt idx="1">
                  <c:v>0.14300000000000004</c:v>
                </c:pt>
                <c:pt idx="2" formatCode="0%">
                  <c:v>0.114</c:v>
                </c:pt>
              </c:numCache>
            </c:numRef>
          </c:val>
          <c:shape val="pyramidToMax"/>
          <c:extLst xmlns:c16r2="http://schemas.microsoft.com/office/drawing/2015/06/chart">
            <c:ext xmlns:c16="http://schemas.microsoft.com/office/drawing/2014/chart" uri="{C3380CC4-5D6E-409C-BE32-E72D297353CC}">
              <c16:uniqueId val="{00000007-4370-4212-8730-5673FA2EFDF1}"/>
            </c:ext>
          </c:extLst>
        </c:ser>
        <c:dLbls>
          <c:showVal val="1"/>
        </c:dLbls>
        <c:gapWidth val="50"/>
        <c:shape val="cylinder"/>
        <c:axId val="95959680"/>
        <c:axId val="95965568"/>
        <c:axId val="0"/>
      </c:bar3DChart>
      <c:catAx>
        <c:axId val="95959680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95965568"/>
        <c:crosses val="autoZero"/>
        <c:auto val="1"/>
        <c:lblAlgn val="ctr"/>
        <c:lblOffset val="100"/>
      </c:catAx>
      <c:valAx>
        <c:axId val="95965568"/>
        <c:scaling>
          <c:orientation val="minMax"/>
        </c:scaling>
        <c:delete val="1"/>
        <c:axPos val="t"/>
        <c:numFmt formatCode="0.0%" sourceLinked="1"/>
        <c:tickLblPos val="none"/>
        <c:crossAx val="959596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529709033047838"/>
          <c:y val="0.10503523401999849"/>
          <c:w val="0.64992777384937783"/>
          <c:h val="0.8306516990941758"/>
        </c:manualLayout>
      </c:layout>
      <c:radarChart>
        <c:radarStyle val="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группа, n=77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2306749123574676E-2"/>
                  <c:y val="9.690658257550034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4F-4BB8-9932-6F6702F0D5E9}"/>
                </c:ext>
              </c:extLst>
            </c:dLbl>
            <c:dLbl>
              <c:idx val="1"/>
              <c:layout>
                <c:manualLayout>
                  <c:x val="-0.10595705833697916"/>
                  <c:y val="3.781720295629281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4F-4BB8-9932-6F6702F0D5E9}"/>
                </c:ext>
              </c:extLst>
            </c:dLbl>
            <c:dLbl>
              <c:idx val="2"/>
              <c:layout>
                <c:manualLayout>
                  <c:x val="-4.0895706726553363E-2"/>
                  <c:y val="-6.854368035828080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4F-4BB8-9932-6F6702F0D5E9}"/>
                </c:ext>
              </c:extLst>
            </c:dLbl>
            <c:dLbl>
              <c:idx val="3"/>
              <c:layout>
                <c:manualLayout>
                  <c:x val="5.9484664329532318E-2"/>
                  <c:y val="-3.309005258675624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4F-4BB8-9932-6F6702F0D5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CD4+</c:v>
                </c:pt>
                <c:pt idx="1">
                  <c:v>CD4+ / CD8+</c:v>
                </c:pt>
                <c:pt idx="2">
                  <c:v>IgA</c:v>
                </c:pt>
                <c:pt idx="3">
                  <c:v>IgM</c:v>
                </c:pt>
                <c:pt idx="4">
                  <c:v>Il-1β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0.82000000000000062</c:v>
                </c:pt>
                <c:pt idx="1">
                  <c:v>0.83000000000000063</c:v>
                </c:pt>
                <c:pt idx="2">
                  <c:v>0.65000000000000091</c:v>
                </c:pt>
                <c:pt idx="3">
                  <c:v>1.3900000000000001</c:v>
                </c:pt>
                <c:pt idx="4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4F-4BB8-9932-6F6702F0D5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группа, n=35</c:v>
                </c:pt>
              </c:strCache>
            </c:strRef>
          </c:tx>
          <c:spPr>
            <a:ln w="38100" cap="rnd">
              <a:solidFill>
                <a:srgbClr val="008000"/>
              </a:solidFill>
              <a:prstDash val="sys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Лист1!$A$2:$A$6</c:f>
              <c:strCache>
                <c:ptCount val="5"/>
                <c:pt idx="0">
                  <c:v>CD4+</c:v>
                </c:pt>
                <c:pt idx="1">
                  <c:v>CD4+ / CD8+</c:v>
                </c:pt>
                <c:pt idx="2">
                  <c:v>IgA</c:v>
                </c:pt>
                <c:pt idx="3">
                  <c:v>IgM</c:v>
                </c:pt>
                <c:pt idx="4">
                  <c:v>Il-1β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A4F-4BB8-9932-6F6702F0D5E9}"/>
            </c:ext>
          </c:extLst>
        </c:ser>
        <c:dLbls>
          <c:showVal val="1"/>
        </c:dLbls>
        <c:axId val="96786304"/>
        <c:axId val="96787840"/>
      </c:radarChart>
      <c:catAx>
        <c:axId val="96786304"/>
        <c:scaling>
          <c:orientation val="minMax"/>
        </c:scaling>
        <c:axPos val="b"/>
        <c:numFmt formatCode="General" sourceLinked="1"/>
        <c:majorTickMark val="none"/>
        <c:tickLblPos val="nextTo"/>
        <c:spPr>
          <a:solidFill>
            <a:schemeClr val="accent1"/>
          </a:solidFill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c:spPr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787840"/>
        <c:crosses val="autoZero"/>
        <c:auto val="1"/>
        <c:lblAlgn val="ctr"/>
        <c:lblOffset val="100"/>
      </c:catAx>
      <c:valAx>
        <c:axId val="967878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9678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101250100080311"/>
          <c:y val="2.8831895088528049E-3"/>
          <c:w val="0.33713548261690957"/>
          <c:h val="0.2426731030355005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Pt>
            <c:idx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04-4C2A-8ADC-002909BF7819}"/>
              </c:ext>
            </c:extLst>
          </c:dPt>
          <c:dPt>
            <c:idx val="1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804-4C2A-8ADC-002909BF7819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</c:v>
                </c:pt>
                <c:pt idx="1">
                  <c:v>0.45</c:v>
                </c:pt>
                <c:pt idx="2">
                  <c:v>0.15000000000000022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04-4C2A-8ADC-002909BF7819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CB52EF-8C2C-466D-A77F-B4D27FED7A27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2AB8B3-6C5F-4AD9-8A58-740B8598024B}">
      <dgm:prSet/>
      <dgm:spPr/>
      <dgm:t>
        <a:bodyPr/>
        <a:lstStyle/>
        <a:p>
          <a:pPr rtl="0"/>
          <a:r>
            <a:rPr lang="ru-RU" b="1" dirty="0"/>
            <a:t>Частота акушерских и перинатальных осложнений: </a:t>
          </a:r>
        </a:p>
      </dgm:t>
    </dgm:pt>
    <dgm:pt modelId="{24008D4D-79F9-404D-9540-6D9F9811154E}" type="parTrans" cxnId="{A51BC90E-7E24-4B83-8FD0-5F265E849FE1}">
      <dgm:prSet/>
      <dgm:spPr/>
      <dgm:t>
        <a:bodyPr/>
        <a:lstStyle/>
        <a:p>
          <a:endParaRPr lang="ru-RU" b="1"/>
        </a:p>
      </dgm:t>
    </dgm:pt>
    <dgm:pt modelId="{463823EC-1EDF-4526-8011-F09433CCDA76}" type="sibTrans" cxnId="{A51BC90E-7E24-4B83-8FD0-5F265E849FE1}">
      <dgm:prSet/>
      <dgm:spPr/>
      <dgm:t>
        <a:bodyPr/>
        <a:lstStyle/>
        <a:p>
          <a:endParaRPr lang="ru-RU" b="1"/>
        </a:p>
      </dgm:t>
    </dgm:pt>
    <dgm:pt modelId="{982EC1EA-FAA9-4D8E-A4DC-3E51CB177408}">
      <dgm:prSet/>
      <dgm:spPr/>
      <dgm:t>
        <a:bodyPr/>
        <a:lstStyle/>
        <a:p>
          <a:pPr rtl="0"/>
          <a:r>
            <a:rPr lang="ru-RU" sz="2100" b="1" kern="1200" dirty="0"/>
            <a:t>преждевременные роды – </a:t>
          </a:r>
          <a:r>
            <a:rPr lang="ru-RU" sz="21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15-20%</a:t>
          </a:r>
          <a:r>
            <a:rPr lang="ru-RU" sz="2100" b="1" kern="1200" dirty="0"/>
            <a:t>, </a:t>
          </a:r>
        </a:p>
      </dgm:t>
    </dgm:pt>
    <dgm:pt modelId="{51A7EEC7-283D-41A9-83CB-B2C886C78862}" type="parTrans" cxnId="{CC113627-CDE1-4749-87B7-63BC6AC12574}">
      <dgm:prSet/>
      <dgm:spPr/>
      <dgm:t>
        <a:bodyPr/>
        <a:lstStyle/>
        <a:p>
          <a:endParaRPr lang="ru-RU" b="1"/>
        </a:p>
      </dgm:t>
    </dgm:pt>
    <dgm:pt modelId="{F06D2880-BB18-4851-AD07-293AEEB8DE49}" type="sibTrans" cxnId="{CC113627-CDE1-4749-87B7-63BC6AC12574}">
      <dgm:prSet/>
      <dgm:spPr/>
      <dgm:t>
        <a:bodyPr/>
        <a:lstStyle/>
        <a:p>
          <a:endParaRPr lang="ru-RU" b="1"/>
        </a:p>
      </dgm:t>
    </dgm:pt>
    <dgm:pt modelId="{AC0E928B-6E78-485C-867B-79514A5F8544}">
      <dgm:prSet custT="1"/>
      <dgm:spPr/>
      <dgm:t>
        <a:bodyPr/>
        <a:lstStyle/>
        <a:p>
          <a:pPr rtl="0"/>
          <a:r>
            <a:rPr lang="ru-RU" sz="2100" b="1" kern="1200" dirty="0"/>
            <a:t>гипотрофия и ЗВУР плода – </a:t>
          </a:r>
          <a:r>
            <a:rPr lang="ru-RU" sz="21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  <a:ea typeface="+mn-ea"/>
              <a:cs typeface="+mn-cs"/>
            </a:rPr>
            <a:t>12-15% </a:t>
          </a:r>
          <a:r>
            <a:rPr lang="ru-RU" sz="2100" b="1" kern="1200" dirty="0"/>
            <a:t>новорожденных,</a:t>
          </a:r>
        </a:p>
      </dgm:t>
    </dgm:pt>
    <dgm:pt modelId="{64AFF4B4-9194-42BC-8E65-D8318FB80619}" type="parTrans" cxnId="{AEA89FE3-A382-49EB-BB90-7703113823B3}">
      <dgm:prSet/>
      <dgm:spPr/>
      <dgm:t>
        <a:bodyPr/>
        <a:lstStyle/>
        <a:p>
          <a:endParaRPr lang="ru-RU" b="1"/>
        </a:p>
      </dgm:t>
    </dgm:pt>
    <dgm:pt modelId="{75359F1E-C991-4D13-940E-FD6D6B9AB328}" type="sibTrans" cxnId="{AEA89FE3-A382-49EB-BB90-7703113823B3}">
      <dgm:prSet/>
      <dgm:spPr/>
      <dgm:t>
        <a:bodyPr/>
        <a:lstStyle/>
        <a:p>
          <a:endParaRPr lang="ru-RU" b="1"/>
        </a:p>
      </dgm:t>
    </dgm:pt>
    <dgm:pt modelId="{7DBA7273-6724-4D5F-A351-A5924F3EFC66}">
      <dgm:prSet custT="1"/>
      <dgm:spPr/>
      <dgm:t>
        <a:bodyPr/>
        <a:lstStyle/>
        <a:p>
          <a:pPr rtl="0"/>
          <a:r>
            <a:rPr lang="ru-RU" sz="2100" b="1" kern="1200" dirty="0"/>
            <a:t>у </a:t>
          </a:r>
          <a:r>
            <a:rPr lang="ru-RU" sz="21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  <a:ea typeface="+mn-ea"/>
              <a:cs typeface="+mn-cs"/>
            </a:rPr>
            <a:t>37-42%</a:t>
          </a:r>
          <a:r>
            <a:rPr lang="ru-RU" sz="2100" b="1" kern="1200" dirty="0"/>
            <a:t> пациенток развивается железодефицитная анемия </a:t>
          </a:r>
        </a:p>
      </dgm:t>
    </dgm:pt>
    <dgm:pt modelId="{92D28C0B-DFCD-42F5-9457-20B9CF15D8E0}" type="parTrans" cxnId="{DB091575-B5C9-420A-880D-05F9BDDD29B0}">
      <dgm:prSet/>
      <dgm:spPr/>
      <dgm:t>
        <a:bodyPr/>
        <a:lstStyle/>
        <a:p>
          <a:endParaRPr lang="ru-RU" b="1"/>
        </a:p>
      </dgm:t>
    </dgm:pt>
    <dgm:pt modelId="{9FFEEF9D-D78C-4EDF-BA4A-7A97A71C1EAD}" type="sibTrans" cxnId="{DB091575-B5C9-420A-880D-05F9BDDD29B0}">
      <dgm:prSet/>
      <dgm:spPr/>
      <dgm:t>
        <a:bodyPr/>
        <a:lstStyle/>
        <a:p>
          <a:endParaRPr lang="ru-RU" b="1"/>
        </a:p>
      </dgm:t>
    </dgm:pt>
    <dgm:pt modelId="{457FEDE1-B160-49EA-8BED-F111E87A2A93}" type="pres">
      <dgm:prSet presAssocID="{6CCB52EF-8C2C-466D-A77F-B4D27FED7A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A85C2D-DDF1-42A1-88E7-5261781A29C1}" type="pres">
      <dgm:prSet presAssocID="{842AB8B3-6C5F-4AD9-8A58-740B8598024B}" presName="linNode" presStyleCnt="0"/>
      <dgm:spPr/>
    </dgm:pt>
    <dgm:pt modelId="{7EFC10A3-5256-4747-8149-BF870A80E87A}" type="pres">
      <dgm:prSet presAssocID="{842AB8B3-6C5F-4AD9-8A58-740B8598024B}" presName="parentText" presStyleLbl="node1" presStyleIdx="0" presStyleCnt="1" custScaleX="94655" custLinFactNeighborX="-5296" custLinFactNeighborY="43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F361F-F828-45AD-B4A8-6CE7B1245277}" type="pres">
      <dgm:prSet presAssocID="{842AB8B3-6C5F-4AD9-8A58-740B8598024B}" presName="descendantText" presStyleLbl="alignAccFollowNode1" presStyleIdx="0" presStyleCnt="1" custScaleX="125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1BC90E-7E24-4B83-8FD0-5F265E849FE1}" srcId="{6CCB52EF-8C2C-466D-A77F-B4D27FED7A27}" destId="{842AB8B3-6C5F-4AD9-8A58-740B8598024B}" srcOrd="0" destOrd="0" parTransId="{24008D4D-79F9-404D-9540-6D9F9811154E}" sibTransId="{463823EC-1EDF-4526-8011-F09433CCDA76}"/>
    <dgm:cxn modelId="{DB091575-B5C9-420A-880D-05F9BDDD29B0}" srcId="{842AB8B3-6C5F-4AD9-8A58-740B8598024B}" destId="{7DBA7273-6724-4D5F-A351-A5924F3EFC66}" srcOrd="2" destOrd="0" parTransId="{92D28C0B-DFCD-42F5-9457-20B9CF15D8E0}" sibTransId="{9FFEEF9D-D78C-4EDF-BA4A-7A97A71C1EAD}"/>
    <dgm:cxn modelId="{D86D0A5A-0132-48EE-AED0-B69F49F9722B}" type="presOf" srcId="{6CCB52EF-8C2C-466D-A77F-B4D27FED7A27}" destId="{457FEDE1-B160-49EA-8BED-F111E87A2A93}" srcOrd="0" destOrd="0" presId="urn:microsoft.com/office/officeart/2005/8/layout/vList5"/>
    <dgm:cxn modelId="{AE38F2C9-2301-47F1-805C-1C30B4B92A20}" type="presOf" srcId="{AC0E928B-6E78-485C-867B-79514A5F8544}" destId="{9E0F361F-F828-45AD-B4A8-6CE7B1245277}" srcOrd="0" destOrd="1" presId="urn:microsoft.com/office/officeart/2005/8/layout/vList5"/>
    <dgm:cxn modelId="{AEA89FE3-A382-49EB-BB90-7703113823B3}" srcId="{842AB8B3-6C5F-4AD9-8A58-740B8598024B}" destId="{AC0E928B-6E78-485C-867B-79514A5F8544}" srcOrd="1" destOrd="0" parTransId="{64AFF4B4-9194-42BC-8E65-D8318FB80619}" sibTransId="{75359F1E-C991-4D13-940E-FD6D6B9AB328}"/>
    <dgm:cxn modelId="{48CE9856-D337-40F7-84CA-5CCE55C25267}" type="presOf" srcId="{842AB8B3-6C5F-4AD9-8A58-740B8598024B}" destId="{7EFC10A3-5256-4747-8149-BF870A80E87A}" srcOrd="0" destOrd="0" presId="urn:microsoft.com/office/officeart/2005/8/layout/vList5"/>
    <dgm:cxn modelId="{BDBA5BBF-5EDA-43AD-957D-F516547CB375}" type="presOf" srcId="{982EC1EA-FAA9-4D8E-A4DC-3E51CB177408}" destId="{9E0F361F-F828-45AD-B4A8-6CE7B1245277}" srcOrd="0" destOrd="0" presId="urn:microsoft.com/office/officeart/2005/8/layout/vList5"/>
    <dgm:cxn modelId="{CA873BA5-AA82-415F-B95F-9ABAB887B22B}" type="presOf" srcId="{7DBA7273-6724-4D5F-A351-A5924F3EFC66}" destId="{9E0F361F-F828-45AD-B4A8-6CE7B1245277}" srcOrd="0" destOrd="2" presId="urn:microsoft.com/office/officeart/2005/8/layout/vList5"/>
    <dgm:cxn modelId="{CC113627-CDE1-4749-87B7-63BC6AC12574}" srcId="{842AB8B3-6C5F-4AD9-8A58-740B8598024B}" destId="{982EC1EA-FAA9-4D8E-A4DC-3E51CB177408}" srcOrd="0" destOrd="0" parTransId="{51A7EEC7-283D-41A9-83CB-B2C886C78862}" sibTransId="{F06D2880-BB18-4851-AD07-293AEEB8DE49}"/>
    <dgm:cxn modelId="{7DFCB995-1826-405E-BF25-18DF1998FC32}" type="presParOf" srcId="{457FEDE1-B160-49EA-8BED-F111E87A2A93}" destId="{B8A85C2D-DDF1-42A1-88E7-5261781A29C1}" srcOrd="0" destOrd="0" presId="urn:microsoft.com/office/officeart/2005/8/layout/vList5"/>
    <dgm:cxn modelId="{F0304CC4-CB76-4450-8F2F-1085F0BD14B6}" type="presParOf" srcId="{B8A85C2D-DDF1-42A1-88E7-5261781A29C1}" destId="{7EFC10A3-5256-4747-8149-BF870A80E87A}" srcOrd="0" destOrd="0" presId="urn:microsoft.com/office/officeart/2005/8/layout/vList5"/>
    <dgm:cxn modelId="{066BCE77-0913-4542-B4C8-EDADF98FC666}" type="presParOf" srcId="{B8A85C2D-DDF1-42A1-88E7-5261781A29C1}" destId="{9E0F361F-F828-45AD-B4A8-6CE7B1245277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7045816-EEA7-4C71-A7FC-B32B239407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985859D-D0F8-4EC5-8703-207E23944A6E}">
      <dgm:prSet/>
      <dgm:spPr/>
      <dgm:t>
        <a:bodyPr/>
        <a:lstStyle/>
        <a:p>
          <a:r>
            <a:rPr lang="ru-RU" b="1"/>
            <a:t>Под влиянием озонотерапии</a:t>
          </a:r>
          <a:endParaRPr lang="ru-RU"/>
        </a:p>
      </dgm:t>
    </dgm:pt>
    <dgm:pt modelId="{1C262D68-6D14-4C79-AA96-EE424AB6CF4A}" type="parTrans" cxnId="{014F66D3-D76E-40DF-950D-FF99D920A6B4}">
      <dgm:prSet/>
      <dgm:spPr/>
      <dgm:t>
        <a:bodyPr/>
        <a:lstStyle/>
        <a:p>
          <a:endParaRPr lang="ru-RU"/>
        </a:p>
      </dgm:t>
    </dgm:pt>
    <dgm:pt modelId="{40A2EBE9-3FB7-4730-9DDD-EB05AC40C630}" type="sibTrans" cxnId="{014F66D3-D76E-40DF-950D-FF99D920A6B4}">
      <dgm:prSet/>
      <dgm:spPr/>
      <dgm:t>
        <a:bodyPr/>
        <a:lstStyle/>
        <a:p>
          <a:endParaRPr lang="ru-RU"/>
        </a:p>
      </dgm:t>
    </dgm:pt>
    <dgm:pt modelId="{18CD3612-5322-425C-8505-D6F8D507F8B7}">
      <dgm:prSet/>
      <dgm:spPr/>
      <dgm:t>
        <a:bodyPr/>
        <a:lstStyle/>
        <a:p>
          <a:r>
            <a:rPr lang="ru-RU" b="1"/>
            <a:t>улучшался кровоток в артериях матки и ФПК; </a:t>
          </a:r>
          <a:endParaRPr lang="ru-RU"/>
        </a:p>
      </dgm:t>
    </dgm:pt>
    <dgm:pt modelId="{ED294369-5444-4F0C-81FB-88417E5DE2F5}" type="parTrans" cxnId="{7A929533-D9AD-466B-A648-15AC94C452D9}">
      <dgm:prSet/>
      <dgm:spPr/>
      <dgm:t>
        <a:bodyPr/>
        <a:lstStyle/>
        <a:p>
          <a:endParaRPr lang="ru-RU"/>
        </a:p>
      </dgm:t>
    </dgm:pt>
    <dgm:pt modelId="{54B65496-1C06-4A1F-8805-93079F052004}" type="sibTrans" cxnId="{7A929533-D9AD-466B-A648-15AC94C452D9}">
      <dgm:prSet/>
      <dgm:spPr/>
      <dgm:t>
        <a:bodyPr/>
        <a:lstStyle/>
        <a:p>
          <a:endParaRPr lang="ru-RU"/>
        </a:p>
      </dgm:t>
    </dgm:pt>
    <dgm:pt modelId="{468DEA7C-9D44-40B3-B974-A691773B26DE}">
      <dgm:prSet/>
      <dgm:spPr/>
      <dgm:t>
        <a:bodyPr/>
        <a:lstStyle/>
        <a:p>
          <a:r>
            <a:rPr lang="ru-RU" b="1" dirty="0"/>
            <a:t>нормализовалось сердцебиение плода; </a:t>
          </a:r>
          <a:endParaRPr lang="ru-RU" dirty="0"/>
        </a:p>
      </dgm:t>
    </dgm:pt>
    <dgm:pt modelId="{5C06A7A7-092F-4471-94CA-5A7003EBC0FA}" type="parTrans" cxnId="{40E5B6BB-9C45-40AC-B5EF-3A03DD31FC3D}">
      <dgm:prSet/>
      <dgm:spPr/>
      <dgm:t>
        <a:bodyPr/>
        <a:lstStyle/>
        <a:p>
          <a:endParaRPr lang="ru-RU"/>
        </a:p>
      </dgm:t>
    </dgm:pt>
    <dgm:pt modelId="{22026074-7741-449C-86BF-CD54D937370A}" type="sibTrans" cxnId="{40E5B6BB-9C45-40AC-B5EF-3A03DD31FC3D}">
      <dgm:prSet/>
      <dgm:spPr/>
      <dgm:t>
        <a:bodyPr/>
        <a:lstStyle/>
        <a:p>
          <a:endParaRPr lang="ru-RU"/>
        </a:p>
      </dgm:t>
    </dgm:pt>
    <dgm:pt modelId="{38B3319D-DBAD-4897-B03E-E71399A67E5F}">
      <dgm:prSet/>
      <dgm:spPr/>
      <dgm:t>
        <a:bodyPr/>
        <a:lstStyle/>
        <a:p>
          <a:r>
            <a:rPr lang="ru-RU" b="1"/>
            <a:t>учащались активные движения плода.</a:t>
          </a:r>
          <a:endParaRPr lang="ru-RU"/>
        </a:p>
      </dgm:t>
    </dgm:pt>
    <dgm:pt modelId="{5FE2C336-F71E-456B-884D-DA93DA3FEF15}" type="parTrans" cxnId="{E1BF110A-D292-4C4C-AA3A-8B873ADA63BD}">
      <dgm:prSet/>
      <dgm:spPr/>
      <dgm:t>
        <a:bodyPr/>
        <a:lstStyle/>
        <a:p>
          <a:endParaRPr lang="ru-RU"/>
        </a:p>
      </dgm:t>
    </dgm:pt>
    <dgm:pt modelId="{4F8F1BAE-26CC-4E14-8BD5-6DE3F375D43E}" type="sibTrans" cxnId="{E1BF110A-D292-4C4C-AA3A-8B873ADA63BD}">
      <dgm:prSet/>
      <dgm:spPr/>
      <dgm:t>
        <a:bodyPr/>
        <a:lstStyle/>
        <a:p>
          <a:endParaRPr lang="ru-RU"/>
        </a:p>
      </dgm:t>
    </dgm:pt>
    <dgm:pt modelId="{E8AB26D8-5D34-4500-B3EF-343559816A17}" type="pres">
      <dgm:prSet presAssocID="{D7045816-EEA7-4C71-A7FC-B32B239407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487773-420F-40FD-87BD-36561EF6884F}" type="pres">
      <dgm:prSet presAssocID="{B985859D-D0F8-4EC5-8703-207E23944A6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32C3D-39B9-40A6-9266-1EC8E4AA1CCF}" type="pres">
      <dgm:prSet presAssocID="{B985859D-D0F8-4EC5-8703-207E23944A6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929533-D9AD-466B-A648-15AC94C452D9}" srcId="{B985859D-D0F8-4EC5-8703-207E23944A6E}" destId="{18CD3612-5322-425C-8505-D6F8D507F8B7}" srcOrd="0" destOrd="0" parTransId="{ED294369-5444-4F0C-81FB-88417E5DE2F5}" sibTransId="{54B65496-1C06-4A1F-8805-93079F052004}"/>
    <dgm:cxn modelId="{18B9D4B4-6165-4705-81C3-C7464A72D1AA}" type="presOf" srcId="{468DEA7C-9D44-40B3-B974-A691773B26DE}" destId="{ACF32C3D-39B9-40A6-9266-1EC8E4AA1CCF}" srcOrd="0" destOrd="1" presId="urn:microsoft.com/office/officeart/2005/8/layout/vList2"/>
    <dgm:cxn modelId="{8B5A1010-3D47-41C4-9B24-E7920EA45475}" type="presOf" srcId="{18CD3612-5322-425C-8505-D6F8D507F8B7}" destId="{ACF32C3D-39B9-40A6-9266-1EC8E4AA1CCF}" srcOrd="0" destOrd="0" presId="urn:microsoft.com/office/officeart/2005/8/layout/vList2"/>
    <dgm:cxn modelId="{64161386-B569-4F55-A43C-684A69CE8397}" type="presOf" srcId="{38B3319D-DBAD-4897-B03E-E71399A67E5F}" destId="{ACF32C3D-39B9-40A6-9266-1EC8E4AA1CCF}" srcOrd="0" destOrd="2" presId="urn:microsoft.com/office/officeart/2005/8/layout/vList2"/>
    <dgm:cxn modelId="{095B54A6-CA5E-4B4F-A871-A244C32443E2}" type="presOf" srcId="{D7045816-EEA7-4C71-A7FC-B32B23940759}" destId="{E8AB26D8-5D34-4500-B3EF-343559816A17}" srcOrd="0" destOrd="0" presId="urn:microsoft.com/office/officeart/2005/8/layout/vList2"/>
    <dgm:cxn modelId="{BAA4D771-EB64-4256-B1E7-426B74BFE9F4}" type="presOf" srcId="{B985859D-D0F8-4EC5-8703-207E23944A6E}" destId="{E2487773-420F-40FD-87BD-36561EF6884F}" srcOrd="0" destOrd="0" presId="urn:microsoft.com/office/officeart/2005/8/layout/vList2"/>
    <dgm:cxn modelId="{E1BF110A-D292-4C4C-AA3A-8B873ADA63BD}" srcId="{B985859D-D0F8-4EC5-8703-207E23944A6E}" destId="{38B3319D-DBAD-4897-B03E-E71399A67E5F}" srcOrd="2" destOrd="0" parTransId="{5FE2C336-F71E-456B-884D-DA93DA3FEF15}" sibTransId="{4F8F1BAE-26CC-4E14-8BD5-6DE3F375D43E}"/>
    <dgm:cxn modelId="{014F66D3-D76E-40DF-950D-FF99D920A6B4}" srcId="{D7045816-EEA7-4C71-A7FC-B32B23940759}" destId="{B985859D-D0F8-4EC5-8703-207E23944A6E}" srcOrd="0" destOrd="0" parTransId="{1C262D68-6D14-4C79-AA96-EE424AB6CF4A}" sibTransId="{40A2EBE9-3FB7-4730-9DDD-EB05AC40C630}"/>
    <dgm:cxn modelId="{40E5B6BB-9C45-40AC-B5EF-3A03DD31FC3D}" srcId="{B985859D-D0F8-4EC5-8703-207E23944A6E}" destId="{468DEA7C-9D44-40B3-B974-A691773B26DE}" srcOrd="1" destOrd="0" parTransId="{5C06A7A7-092F-4471-94CA-5A7003EBC0FA}" sibTransId="{22026074-7741-449C-86BF-CD54D937370A}"/>
    <dgm:cxn modelId="{01A84EE9-75EB-43CC-9403-ABAFAD8A37B5}" type="presParOf" srcId="{E8AB26D8-5D34-4500-B3EF-343559816A17}" destId="{E2487773-420F-40FD-87BD-36561EF6884F}" srcOrd="0" destOrd="0" presId="urn:microsoft.com/office/officeart/2005/8/layout/vList2"/>
    <dgm:cxn modelId="{158E3B2F-20DD-489A-A8DF-24C8F2F0CD04}" type="presParOf" srcId="{E8AB26D8-5D34-4500-B3EF-343559816A17}" destId="{ACF32C3D-39B9-40A6-9266-1EC8E4AA1CCF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1A4554-1C31-43A1-8868-939776E1D57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D3E7F7-E3F0-4B24-83D1-C479E9D2682A}">
      <dgm:prSet phldrT="[Текст]" custT="1"/>
      <dgm:spPr/>
      <dgm:t>
        <a:bodyPr/>
        <a:lstStyle/>
        <a:p>
          <a:r>
            <a:rPr lang="ru-RU" sz="2400" b="1" dirty="0"/>
            <a:t>Обструкция мочевыводящих путей (ОМП)</a:t>
          </a:r>
        </a:p>
      </dgm:t>
    </dgm:pt>
    <dgm:pt modelId="{43F72FC4-7612-4DB5-A9B7-0F95484F9225}" type="parTrans" cxnId="{DDE8B798-8893-411F-B7D4-87C10FE36143}">
      <dgm:prSet/>
      <dgm:spPr/>
      <dgm:t>
        <a:bodyPr/>
        <a:lstStyle/>
        <a:p>
          <a:endParaRPr lang="ru-RU"/>
        </a:p>
      </dgm:t>
    </dgm:pt>
    <dgm:pt modelId="{45AD528D-9020-497A-B894-DCE556D22D61}" type="sibTrans" cxnId="{DDE8B798-8893-411F-B7D4-87C10FE36143}">
      <dgm:prSet/>
      <dgm:spPr/>
      <dgm:t>
        <a:bodyPr/>
        <a:lstStyle/>
        <a:p>
          <a:endParaRPr lang="ru-RU"/>
        </a:p>
      </dgm:t>
    </dgm:pt>
    <dgm:pt modelId="{38221B0A-D9F5-4963-A206-04367FD431E4}">
      <dgm:prSet phldrT="[Текст]" custT="1"/>
      <dgm:spPr/>
      <dgm:t>
        <a:bodyPr/>
        <a:lstStyle/>
        <a:p>
          <a:r>
            <a:rPr lang="ru-RU" sz="2400" dirty="0">
              <a:latin typeface="+mj-lt"/>
            </a:rPr>
            <a:t>Пиелонефрит</a:t>
          </a:r>
        </a:p>
      </dgm:t>
    </dgm:pt>
    <dgm:pt modelId="{E88A5DC1-9B8D-49D6-ABDD-8BEDD14CA14F}" type="parTrans" cxnId="{627B2858-03E7-4558-95DF-7776472DD3E3}">
      <dgm:prSet/>
      <dgm:spPr>
        <a:ln w="76200">
          <a:solidFill>
            <a:srgbClr val="0070C0"/>
          </a:solidFill>
        </a:ln>
      </dgm:spPr>
      <dgm:t>
        <a:bodyPr/>
        <a:lstStyle/>
        <a:p>
          <a:endParaRPr lang="ru-RU"/>
        </a:p>
      </dgm:t>
    </dgm:pt>
    <dgm:pt modelId="{17CB5456-8ED5-4670-ADDC-BF38857EDFCC}" type="sibTrans" cxnId="{627B2858-03E7-4558-95DF-7776472DD3E3}">
      <dgm:prSet/>
      <dgm:spPr/>
      <dgm:t>
        <a:bodyPr/>
        <a:lstStyle/>
        <a:p>
          <a:endParaRPr lang="ru-RU"/>
        </a:p>
      </dgm:t>
    </dgm:pt>
    <dgm:pt modelId="{D20498BC-DC1C-415B-940F-BDC3D49DD237}">
      <dgm:prSet phldrT="[Текст]" custT="1"/>
      <dgm:spPr/>
      <dgm:t>
        <a:bodyPr/>
        <a:lstStyle/>
        <a:p>
          <a:r>
            <a:rPr lang="ru-RU" sz="2400" dirty="0">
              <a:latin typeface="+mj-lt"/>
            </a:rPr>
            <a:t>Блок </a:t>
          </a:r>
          <a:r>
            <a:rPr lang="ru-RU" sz="2400" dirty="0" smtClean="0">
              <a:latin typeface="+mj-lt"/>
            </a:rPr>
            <a:t>почки (полная обструкция)</a:t>
          </a:r>
          <a:endParaRPr lang="ru-RU" sz="2400" dirty="0">
            <a:latin typeface="+mj-lt"/>
          </a:endParaRPr>
        </a:p>
      </dgm:t>
    </dgm:pt>
    <dgm:pt modelId="{6EDA6CDB-4B3F-4BBB-84B7-0E0FBF1FBF4D}" type="parTrans" cxnId="{ADF8FEAA-032D-497D-AD57-23B28506227B}">
      <dgm:prSet/>
      <dgm:spPr>
        <a:ln w="76200">
          <a:solidFill>
            <a:srgbClr val="0070C0"/>
          </a:solidFill>
        </a:ln>
      </dgm:spPr>
      <dgm:t>
        <a:bodyPr/>
        <a:lstStyle/>
        <a:p>
          <a:endParaRPr lang="ru-RU"/>
        </a:p>
      </dgm:t>
    </dgm:pt>
    <dgm:pt modelId="{8C4636CB-BDCE-414A-8D95-C92FC07336E1}" type="sibTrans" cxnId="{ADF8FEAA-032D-497D-AD57-23B28506227B}">
      <dgm:prSet/>
      <dgm:spPr/>
      <dgm:t>
        <a:bodyPr/>
        <a:lstStyle/>
        <a:p>
          <a:endParaRPr lang="ru-RU"/>
        </a:p>
      </dgm:t>
    </dgm:pt>
    <dgm:pt modelId="{71F0D32D-A224-4D1F-BE99-6854AB382FB0}" type="pres">
      <dgm:prSet presAssocID="{231A4554-1C31-43A1-8868-939776E1D5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B585F8-341E-4EB8-9062-000F904DA100}" type="pres">
      <dgm:prSet presAssocID="{BED3E7F7-E3F0-4B24-83D1-C479E9D2682A}" presName="hierRoot1" presStyleCnt="0">
        <dgm:presLayoutVars>
          <dgm:hierBranch val="init"/>
        </dgm:presLayoutVars>
      </dgm:prSet>
      <dgm:spPr/>
    </dgm:pt>
    <dgm:pt modelId="{DFE6F1EA-CCF4-4C43-A40A-8232031BE8B9}" type="pres">
      <dgm:prSet presAssocID="{BED3E7F7-E3F0-4B24-83D1-C479E9D2682A}" presName="rootComposite1" presStyleCnt="0"/>
      <dgm:spPr/>
    </dgm:pt>
    <dgm:pt modelId="{FEBFEED3-6435-4305-9E9C-13BCB0EF79F5}" type="pres">
      <dgm:prSet presAssocID="{BED3E7F7-E3F0-4B24-83D1-C479E9D2682A}" presName="rootText1" presStyleLbl="node0" presStyleIdx="0" presStyleCnt="1" custScaleX="241286" custScaleY="12416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23297E1-83BA-4173-8CC3-9318E120B341}" type="pres">
      <dgm:prSet presAssocID="{BED3E7F7-E3F0-4B24-83D1-C479E9D2682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CCD1F7D-170D-4D39-9BDE-57D7CDD8F787}" type="pres">
      <dgm:prSet presAssocID="{BED3E7F7-E3F0-4B24-83D1-C479E9D2682A}" presName="hierChild2" presStyleCnt="0"/>
      <dgm:spPr/>
    </dgm:pt>
    <dgm:pt modelId="{C372C438-DD49-40A1-8B22-22A6D9FD2F42}" type="pres">
      <dgm:prSet presAssocID="{E88A5DC1-9B8D-49D6-ABDD-8BEDD14CA14F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1A12344-D258-4F9A-B8D3-3F3E4E3EA97A}" type="pres">
      <dgm:prSet presAssocID="{38221B0A-D9F5-4963-A206-04367FD431E4}" presName="hierRoot2" presStyleCnt="0">
        <dgm:presLayoutVars>
          <dgm:hierBranch val="init"/>
        </dgm:presLayoutVars>
      </dgm:prSet>
      <dgm:spPr/>
    </dgm:pt>
    <dgm:pt modelId="{278FC6DB-4484-4CFB-BF53-F7D80CE8D7D6}" type="pres">
      <dgm:prSet presAssocID="{38221B0A-D9F5-4963-A206-04367FD431E4}" presName="rootComposite" presStyleCnt="0"/>
      <dgm:spPr/>
    </dgm:pt>
    <dgm:pt modelId="{2A85649F-3A31-481D-9D43-2F6063996385}" type="pres">
      <dgm:prSet presAssocID="{38221B0A-D9F5-4963-A206-04367FD431E4}" presName="rootText" presStyleLbl="node2" presStyleIdx="0" presStyleCnt="2" custScaleX="1495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5DBB33-F4C3-4D99-86DA-118C17891004}" type="pres">
      <dgm:prSet presAssocID="{38221B0A-D9F5-4963-A206-04367FD431E4}" presName="rootConnector" presStyleLbl="node2" presStyleIdx="0" presStyleCnt="2"/>
      <dgm:spPr/>
      <dgm:t>
        <a:bodyPr/>
        <a:lstStyle/>
        <a:p>
          <a:endParaRPr lang="ru-RU"/>
        </a:p>
      </dgm:t>
    </dgm:pt>
    <dgm:pt modelId="{28E35E20-6374-47F7-9699-CA0172624119}" type="pres">
      <dgm:prSet presAssocID="{38221B0A-D9F5-4963-A206-04367FD431E4}" presName="hierChild4" presStyleCnt="0"/>
      <dgm:spPr/>
    </dgm:pt>
    <dgm:pt modelId="{7C9141F4-E70A-4DC0-B01A-20B5B472BA4E}" type="pres">
      <dgm:prSet presAssocID="{38221B0A-D9F5-4963-A206-04367FD431E4}" presName="hierChild5" presStyleCnt="0"/>
      <dgm:spPr/>
    </dgm:pt>
    <dgm:pt modelId="{0983D3B2-83E2-42ED-8866-212AA8EB3F97}" type="pres">
      <dgm:prSet presAssocID="{6EDA6CDB-4B3F-4BBB-84B7-0E0FBF1FBF4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2DA76E97-3809-426C-8A20-44F6F256DC3C}" type="pres">
      <dgm:prSet presAssocID="{D20498BC-DC1C-415B-940F-BDC3D49DD237}" presName="hierRoot2" presStyleCnt="0">
        <dgm:presLayoutVars>
          <dgm:hierBranch val="init"/>
        </dgm:presLayoutVars>
      </dgm:prSet>
      <dgm:spPr/>
    </dgm:pt>
    <dgm:pt modelId="{04EBBD00-8683-4BB3-A9DB-EED7989974C6}" type="pres">
      <dgm:prSet presAssocID="{D20498BC-DC1C-415B-940F-BDC3D49DD237}" presName="rootComposite" presStyleCnt="0"/>
      <dgm:spPr/>
    </dgm:pt>
    <dgm:pt modelId="{87D851AD-B81A-413D-9795-61ACEC254673}" type="pres">
      <dgm:prSet presAssocID="{D20498BC-DC1C-415B-940F-BDC3D49DD237}" presName="rootText" presStyleLbl="node2" presStyleIdx="1" presStyleCnt="2" custScaleX="1357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CD184D-201A-48DA-AEF5-6B41FBFA19F6}" type="pres">
      <dgm:prSet presAssocID="{D20498BC-DC1C-415B-940F-BDC3D49DD237}" presName="rootConnector" presStyleLbl="node2" presStyleIdx="1" presStyleCnt="2"/>
      <dgm:spPr/>
      <dgm:t>
        <a:bodyPr/>
        <a:lstStyle/>
        <a:p>
          <a:endParaRPr lang="ru-RU"/>
        </a:p>
      </dgm:t>
    </dgm:pt>
    <dgm:pt modelId="{113EAA16-BDCA-4123-8520-C9C667161400}" type="pres">
      <dgm:prSet presAssocID="{D20498BC-DC1C-415B-940F-BDC3D49DD237}" presName="hierChild4" presStyleCnt="0"/>
      <dgm:spPr/>
    </dgm:pt>
    <dgm:pt modelId="{9F37832C-D03D-450F-8C4B-CEFC49A1408F}" type="pres">
      <dgm:prSet presAssocID="{D20498BC-DC1C-415B-940F-BDC3D49DD237}" presName="hierChild5" presStyleCnt="0"/>
      <dgm:spPr/>
    </dgm:pt>
    <dgm:pt modelId="{36026562-DD4E-4270-8D8E-5B04C17C93D1}" type="pres">
      <dgm:prSet presAssocID="{BED3E7F7-E3F0-4B24-83D1-C479E9D2682A}" presName="hierChild3" presStyleCnt="0"/>
      <dgm:spPr/>
    </dgm:pt>
  </dgm:ptLst>
  <dgm:cxnLst>
    <dgm:cxn modelId="{7DC26846-8364-41C6-9E47-39614E91C405}" type="presOf" srcId="{D20498BC-DC1C-415B-940F-BDC3D49DD237}" destId="{87D851AD-B81A-413D-9795-61ACEC254673}" srcOrd="0" destOrd="0" presId="urn:microsoft.com/office/officeart/2005/8/layout/orgChart1"/>
    <dgm:cxn modelId="{FB4F1B76-F4DC-4D06-92AC-B50FE7D6201F}" type="presOf" srcId="{231A4554-1C31-43A1-8868-939776E1D57B}" destId="{71F0D32D-A224-4D1F-BE99-6854AB382FB0}" srcOrd="0" destOrd="0" presId="urn:microsoft.com/office/officeart/2005/8/layout/orgChart1"/>
    <dgm:cxn modelId="{4ECC8B31-2961-41E5-8ED2-16233583D89A}" type="presOf" srcId="{38221B0A-D9F5-4963-A206-04367FD431E4}" destId="{535DBB33-F4C3-4D99-86DA-118C17891004}" srcOrd="1" destOrd="0" presId="urn:microsoft.com/office/officeart/2005/8/layout/orgChart1"/>
    <dgm:cxn modelId="{627B2858-03E7-4558-95DF-7776472DD3E3}" srcId="{BED3E7F7-E3F0-4B24-83D1-C479E9D2682A}" destId="{38221B0A-D9F5-4963-A206-04367FD431E4}" srcOrd="0" destOrd="0" parTransId="{E88A5DC1-9B8D-49D6-ABDD-8BEDD14CA14F}" sibTransId="{17CB5456-8ED5-4670-ADDC-BF38857EDFCC}"/>
    <dgm:cxn modelId="{281E465E-4F57-4B4B-91C0-777F1BC543E2}" type="presOf" srcId="{38221B0A-D9F5-4963-A206-04367FD431E4}" destId="{2A85649F-3A31-481D-9D43-2F6063996385}" srcOrd="0" destOrd="0" presId="urn:microsoft.com/office/officeart/2005/8/layout/orgChart1"/>
    <dgm:cxn modelId="{C2FF146D-D18D-4ABD-B1E1-F761461CA705}" type="presOf" srcId="{BED3E7F7-E3F0-4B24-83D1-C479E9D2682A}" destId="{FEBFEED3-6435-4305-9E9C-13BCB0EF79F5}" srcOrd="0" destOrd="0" presId="urn:microsoft.com/office/officeart/2005/8/layout/orgChart1"/>
    <dgm:cxn modelId="{70EB9503-92D1-4F02-B757-0BB467E42568}" type="presOf" srcId="{D20498BC-DC1C-415B-940F-BDC3D49DD237}" destId="{F8CD184D-201A-48DA-AEF5-6B41FBFA19F6}" srcOrd="1" destOrd="0" presId="urn:microsoft.com/office/officeart/2005/8/layout/orgChart1"/>
    <dgm:cxn modelId="{DDE8B798-8893-411F-B7D4-87C10FE36143}" srcId="{231A4554-1C31-43A1-8868-939776E1D57B}" destId="{BED3E7F7-E3F0-4B24-83D1-C479E9D2682A}" srcOrd="0" destOrd="0" parTransId="{43F72FC4-7612-4DB5-A9B7-0F95484F9225}" sibTransId="{45AD528D-9020-497A-B894-DCE556D22D61}"/>
    <dgm:cxn modelId="{ADF8FEAA-032D-497D-AD57-23B28506227B}" srcId="{BED3E7F7-E3F0-4B24-83D1-C479E9D2682A}" destId="{D20498BC-DC1C-415B-940F-BDC3D49DD237}" srcOrd="1" destOrd="0" parTransId="{6EDA6CDB-4B3F-4BBB-84B7-0E0FBF1FBF4D}" sibTransId="{8C4636CB-BDCE-414A-8D95-C92FC07336E1}"/>
    <dgm:cxn modelId="{D3001FC0-6975-41C6-B99C-CD3FD6AB5F60}" type="presOf" srcId="{6EDA6CDB-4B3F-4BBB-84B7-0E0FBF1FBF4D}" destId="{0983D3B2-83E2-42ED-8866-212AA8EB3F97}" srcOrd="0" destOrd="0" presId="urn:microsoft.com/office/officeart/2005/8/layout/orgChart1"/>
    <dgm:cxn modelId="{1D4001F7-476F-4464-96E2-8FEA55F53D0A}" type="presOf" srcId="{BED3E7F7-E3F0-4B24-83D1-C479E9D2682A}" destId="{323297E1-83BA-4173-8CC3-9318E120B341}" srcOrd="1" destOrd="0" presId="urn:microsoft.com/office/officeart/2005/8/layout/orgChart1"/>
    <dgm:cxn modelId="{CCBFF781-ECF4-4CBB-8E79-5ED588CC6234}" type="presOf" srcId="{E88A5DC1-9B8D-49D6-ABDD-8BEDD14CA14F}" destId="{C372C438-DD49-40A1-8B22-22A6D9FD2F42}" srcOrd="0" destOrd="0" presId="urn:microsoft.com/office/officeart/2005/8/layout/orgChart1"/>
    <dgm:cxn modelId="{29D677CD-8770-4CF5-9C76-B27C788AD5BB}" type="presParOf" srcId="{71F0D32D-A224-4D1F-BE99-6854AB382FB0}" destId="{E5B585F8-341E-4EB8-9062-000F904DA100}" srcOrd="0" destOrd="0" presId="urn:microsoft.com/office/officeart/2005/8/layout/orgChart1"/>
    <dgm:cxn modelId="{91B6D701-4116-4817-915D-E6DC937E2725}" type="presParOf" srcId="{E5B585F8-341E-4EB8-9062-000F904DA100}" destId="{DFE6F1EA-CCF4-4C43-A40A-8232031BE8B9}" srcOrd="0" destOrd="0" presId="urn:microsoft.com/office/officeart/2005/8/layout/orgChart1"/>
    <dgm:cxn modelId="{E2E704F3-AFB0-4AC4-9BFB-D17272804561}" type="presParOf" srcId="{DFE6F1EA-CCF4-4C43-A40A-8232031BE8B9}" destId="{FEBFEED3-6435-4305-9E9C-13BCB0EF79F5}" srcOrd="0" destOrd="0" presId="urn:microsoft.com/office/officeart/2005/8/layout/orgChart1"/>
    <dgm:cxn modelId="{18D3B759-40C1-4A4E-80BC-19C727367004}" type="presParOf" srcId="{DFE6F1EA-CCF4-4C43-A40A-8232031BE8B9}" destId="{323297E1-83BA-4173-8CC3-9318E120B341}" srcOrd="1" destOrd="0" presId="urn:microsoft.com/office/officeart/2005/8/layout/orgChart1"/>
    <dgm:cxn modelId="{193760A0-77BC-40D5-9D3A-BC22D6E220E6}" type="presParOf" srcId="{E5B585F8-341E-4EB8-9062-000F904DA100}" destId="{7CCD1F7D-170D-4D39-9BDE-57D7CDD8F787}" srcOrd="1" destOrd="0" presId="urn:microsoft.com/office/officeart/2005/8/layout/orgChart1"/>
    <dgm:cxn modelId="{1D8CC396-70ED-4AD7-BF27-412856A87A88}" type="presParOf" srcId="{7CCD1F7D-170D-4D39-9BDE-57D7CDD8F787}" destId="{C372C438-DD49-40A1-8B22-22A6D9FD2F42}" srcOrd="0" destOrd="0" presId="urn:microsoft.com/office/officeart/2005/8/layout/orgChart1"/>
    <dgm:cxn modelId="{8CFBC7C0-5F2F-4D22-B9E6-BBEF21BD7EC2}" type="presParOf" srcId="{7CCD1F7D-170D-4D39-9BDE-57D7CDD8F787}" destId="{51A12344-D258-4F9A-B8D3-3F3E4E3EA97A}" srcOrd="1" destOrd="0" presId="urn:microsoft.com/office/officeart/2005/8/layout/orgChart1"/>
    <dgm:cxn modelId="{CA102B85-9989-4A09-A222-E9FC9D5F1308}" type="presParOf" srcId="{51A12344-D258-4F9A-B8D3-3F3E4E3EA97A}" destId="{278FC6DB-4484-4CFB-BF53-F7D80CE8D7D6}" srcOrd="0" destOrd="0" presId="urn:microsoft.com/office/officeart/2005/8/layout/orgChart1"/>
    <dgm:cxn modelId="{FFE8AA5C-8923-401A-BAD8-B8D8CCCF27B5}" type="presParOf" srcId="{278FC6DB-4484-4CFB-BF53-F7D80CE8D7D6}" destId="{2A85649F-3A31-481D-9D43-2F6063996385}" srcOrd="0" destOrd="0" presId="urn:microsoft.com/office/officeart/2005/8/layout/orgChart1"/>
    <dgm:cxn modelId="{13EE4302-213D-4279-9812-93F9093994A5}" type="presParOf" srcId="{278FC6DB-4484-4CFB-BF53-F7D80CE8D7D6}" destId="{535DBB33-F4C3-4D99-86DA-118C17891004}" srcOrd="1" destOrd="0" presId="urn:microsoft.com/office/officeart/2005/8/layout/orgChart1"/>
    <dgm:cxn modelId="{861D0FE5-0304-4F89-AB52-7D14F48F4EDB}" type="presParOf" srcId="{51A12344-D258-4F9A-B8D3-3F3E4E3EA97A}" destId="{28E35E20-6374-47F7-9699-CA0172624119}" srcOrd="1" destOrd="0" presId="urn:microsoft.com/office/officeart/2005/8/layout/orgChart1"/>
    <dgm:cxn modelId="{482FF816-0390-4E69-9A25-18E8A68AC19E}" type="presParOf" srcId="{51A12344-D258-4F9A-B8D3-3F3E4E3EA97A}" destId="{7C9141F4-E70A-4DC0-B01A-20B5B472BA4E}" srcOrd="2" destOrd="0" presId="urn:microsoft.com/office/officeart/2005/8/layout/orgChart1"/>
    <dgm:cxn modelId="{AAFEF359-5D4B-4EB6-A43A-D995E920B74D}" type="presParOf" srcId="{7CCD1F7D-170D-4D39-9BDE-57D7CDD8F787}" destId="{0983D3B2-83E2-42ED-8866-212AA8EB3F97}" srcOrd="2" destOrd="0" presId="urn:microsoft.com/office/officeart/2005/8/layout/orgChart1"/>
    <dgm:cxn modelId="{9D890B3B-AAEE-4B2F-9393-9478F2E481B6}" type="presParOf" srcId="{7CCD1F7D-170D-4D39-9BDE-57D7CDD8F787}" destId="{2DA76E97-3809-426C-8A20-44F6F256DC3C}" srcOrd="3" destOrd="0" presId="urn:microsoft.com/office/officeart/2005/8/layout/orgChart1"/>
    <dgm:cxn modelId="{AD53230A-4858-4554-8364-3345C9A55EA2}" type="presParOf" srcId="{2DA76E97-3809-426C-8A20-44F6F256DC3C}" destId="{04EBBD00-8683-4BB3-A9DB-EED7989974C6}" srcOrd="0" destOrd="0" presId="urn:microsoft.com/office/officeart/2005/8/layout/orgChart1"/>
    <dgm:cxn modelId="{69549DFE-B51D-42DB-B248-CDA6D0CF4061}" type="presParOf" srcId="{04EBBD00-8683-4BB3-A9DB-EED7989974C6}" destId="{87D851AD-B81A-413D-9795-61ACEC254673}" srcOrd="0" destOrd="0" presId="urn:microsoft.com/office/officeart/2005/8/layout/orgChart1"/>
    <dgm:cxn modelId="{CD32D85B-65F8-422A-929A-D4B71126304E}" type="presParOf" srcId="{04EBBD00-8683-4BB3-A9DB-EED7989974C6}" destId="{F8CD184D-201A-48DA-AEF5-6B41FBFA19F6}" srcOrd="1" destOrd="0" presId="urn:microsoft.com/office/officeart/2005/8/layout/orgChart1"/>
    <dgm:cxn modelId="{FE3E35D9-159D-4FD6-94B1-2AB6228E1436}" type="presParOf" srcId="{2DA76E97-3809-426C-8A20-44F6F256DC3C}" destId="{113EAA16-BDCA-4123-8520-C9C667161400}" srcOrd="1" destOrd="0" presId="urn:microsoft.com/office/officeart/2005/8/layout/orgChart1"/>
    <dgm:cxn modelId="{21969340-60AD-4C3C-A8A5-43EA01F11410}" type="presParOf" srcId="{2DA76E97-3809-426C-8A20-44F6F256DC3C}" destId="{9F37832C-D03D-450F-8C4B-CEFC49A1408F}" srcOrd="2" destOrd="0" presId="urn:microsoft.com/office/officeart/2005/8/layout/orgChart1"/>
    <dgm:cxn modelId="{8D99C9FE-AA96-44BE-983D-D5C3227BBF39}" type="presParOf" srcId="{E5B585F8-341E-4EB8-9062-000F904DA100}" destId="{36026562-DD4E-4270-8D8E-5B04C17C93D1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086F76-85CE-4E5F-B4D1-9C35077B4152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84CBF1-7AF3-4594-8A07-5A72D1B53333}">
      <dgm:prSet custT="1"/>
      <dgm:spPr/>
      <dgm:t>
        <a:bodyPr/>
        <a:lstStyle/>
        <a:p>
          <a:r>
            <a:rPr lang="en-US" sz="2400" b="1" i="1" dirty="0">
              <a:effectLst/>
            </a:rPr>
            <a:t>Escherichia coli </a:t>
          </a:r>
          <a:r>
            <a:rPr lang="ru-RU" sz="2400" b="1" dirty="0">
              <a:effectLst/>
            </a:rPr>
            <a:t>– 40,5% </a:t>
          </a:r>
          <a:r>
            <a:rPr lang="ru-RU" sz="2400" b="1" dirty="0" err="1">
              <a:effectLst/>
            </a:rPr>
            <a:t>изолятов</a:t>
          </a:r>
          <a:r>
            <a:rPr lang="ru-RU" sz="2400" b="1" dirty="0">
              <a:effectLst/>
            </a:rPr>
            <a:t> в титрах от 10</a:t>
          </a:r>
          <a:r>
            <a:rPr lang="ru-RU" sz="2400" b="1" baseline="30000" dirty="0">
              <a:effectLst/>
            </a:rPr>
            <a:t>4 </a:t>
          </a:r>
          <a:r>
            <a:rPr lang="ru-RU" sz="2400" b="1" dirty="0">
              <a:effectLst/>
            </a:rPr>
            <a:t>до 10</a:t>
          </a:r>
          <a:r>
            <a:rPr lang="ru-RU" sz="2400" b="1" baseline="30000" dirty="0">
              <a:effectLst/>
            </a:rPr>
            <a:t>8 </a:t>
          </a:r>
          <a:r>
            <a:rPr lang="ru-RU" sz="2400" b="1" dirty="0">
              <a:effectLst/>
            </a:rPr>
            <a:t>КОЕ/мл </a:t>
          </a:r>
        </a:p>
      </dgm:t>
    </dgm:pt>
    <dgm:pt modelId="{D272D629-3215-4983-AB25-0E216A1CB2AA}" type="parTrans" cxnId="{F6871735-04A4-43EC-8552-C51CD9C15CC7}">
      <dgm:prSet/>
      <dgm:spPr/>
      <dgm:t>
        <a:bodyPr/>
        <a:lstStyle/>
        <a:p>
          <a:endParaRPr lang="ru-RU" sz="2400" b="1">
            <a:solidFill>
              <a:schemeClr val="bg1"/>
            </a:solidFill>
            <a:effectLst/>
          </a:endParaRPr>
        </a:p>
      </dgm:t>
    </dgm:pt>
    <dgm:pt modelId="{D5BC233B-3C6E-47FD-947C-82AD17953728}" type="sibTrans" cxnId="{F6871735-04A4-43EC-8552-C51CD9C15CC7}">
      <dgm:prSet/>
      <dgm:spPr/>
      <dgm:t>
        <a:bodyPr/>
        <a:lstStyle/>
        <a:p>
          <a:endParaRPr lang="ru-RU" sz="2400" b="1">
            <a:solidFill>
              <a:schemeClr val="bg1"/>
            </a:solidFill>
            <a:effectLst/>
          </a:endParaRPr>
        </a:p>
      </dgm:t>
    </dgm:pt>
    <dgm:pt modelId="{6FDD8579-6FFF-4E2B-8CFA-8DDE76429756}">
      <dgm:prSet custT="1"/>
      <dgm:spPr/>
      <dgm:t>
        <a:bodyPr/>
        <a:lstStyle/>
        <a:p>
          <a:r>
            <a:rPr lang="en-US" sz="2400" b="1" i="1" dirty="0">
              <a:effectLst/>
            </a:rPr>
            <a:t>Candida albicans</a:t>
          </a:r>
          <a:r>
            <a:rPr lang="ru-RU" sz="2400" b="1" dirty="0">
              <a:effectLst/>
            </a:rPr>
            <a:t>– 24,3% </a:t>
          </a:r>
          <a:r>
            <a:rPr lang="ru-RU" sz="2400" b="1" dirty="0" err="1">
              <a:effectLst/>
            </a:rPr>
            <a:t>изолятов</a:t>
          </a:r>
          <a:r>
            <a:rPr lang="ru-RU" sz="2400" b="1" dirty="0">
              <a:effectLst/>
            </a:rPr>
            <a:t> в аналогичных титрах</a:t>
          </a:r>
        </a:p>
      </dgm:t>
    </dgm:pt>
    <dgm:pt modelId="{37057905-728C-4F18-B1EA-B66255F6CADB}" type="parTrans" cxnId="{0B723553-2E2E-420D-9462-13D8C3982A19}">
      <dgm:prSet/>
      <dgm:spPr/>
      <dgm:t>
        <a:bodyPr/>
        <a:lstStyle/>
        <a:p>
          <a:endParaRPr lang="ru-RU" sz="2400" b="1">
            <a:solidFill>
              <a:schemeClr val="bg1"/>
            </a:solidFill>
            <a:effectLst/>
          </a:endParaRPr>
        </a:p>
      </dgm:t>
    </dgm:pt>
    <dgm:pt modelId="{6C344670-4619-4281-BA4B-6023AF5CECAD}" type="sibTrans" cxnId="{0B723553-2E2E-420D-9462-13D8C3982A19}">
      <dgm:prSet/>
      <dgm:spPr/>
      <dgm:t>
        <a:bodyPr/>
        <a:lstStyle/>
        <a:p>
          <a:endParaRPr lang="ru-RU" sz="2400" b="1">
            <a:solidFill>
              <a:schemeClr val="bg1"/>
            </a:solidFill>
            <a:effectLst/>
          </a:endParaRPr>
        </a:p>
      </dgm:t>
    </dgm:pt>
    <dgm:pt modelId="{759863E6-A6C6-4C19-A6AB-0F4B9A38AF7E}">
      <dgm:prSet custT="1"/>
      <dgm:spPr/>
      <dgm:t>
        <a:bodyPr/>
        <a:lstStyle/>
        <a:p>
          <a:r>
            <a:rPr lang="ru-RU" sz="2400" b="1" i="1" dirty="0" err="1">
              <a:effectLst/>
            </a:rPr>
            <a:t>Enterococcus</a:t>
          </a:r>
          <a:r>
            <a:rPr lang="ru-RU" sz="2400" b="1" i="1" dirty="0">
              <a:effectLst/>
            </a:rPr>
            <a:t> </a:t>
          </a:r>
          <a:r>
            <a:rPr lang="ru-RU" sz="2400" b="1" i="1" dirty="0" err="1">
              <a:effectLst/>
            </a:rPr>
            <a:t>faecalis</a:t>
          </a:r>
          <a:r>
            <a:rPr lang="ru-RU" sz="2400" b="1" dirty="0">
              <a:effectLst/>
            </a:rPr>
            <a:t> – 10,8% </a:t>
          </a:r>
          <a:r>
            <a:rPr lang="ru-RU" sz="2400" b="1" dirty="0" err="1">
              <a:effectLst/>
            </a:rPr>
            <a:t>изолятов</a:t>
          </a:r>
          <a:r>
            <a:rPr lang="ru-RU" sz="2400" b="1" dirty="0">
              <a:effectLst/>
            </a:rPr>
            <a:t> в титрах 1х10</a:t>
          </a:r>
          <a:r>
            <a:rPr lang="ru-RU" sz="2400" b="1" baseline="30000" dirty="0">
              <a:effectLst/>
            </a:rPr>
            <a:t>6 </a:t>
          </a:r>
          <a:r>
            <a:rPr lang="ru-RU" sz="2400" b="1" dirty="0">
              <a:effectLst/>
            </a:rPr>
            <a:t>– 1х10</a:t>
          </a:r>
          <a:r>
            <a:rPr lang="ru-RU" sz="2400" b="1" baseline="30000" dirty="0">
              <a:effectLst/>
            </a:rPr>
            <a:t>8</a:t>
          </a:r>
          <a:r>
            <a:rPr lang="ru-RU" sz="2400" b="1" dirty="0">
              <a:effectLst/>
            </a:rPr>
            <a:t> КОЕ/мл </a:t>
          </a:r>
        </a:p>
      </dgm:t>
    </dgm:pt>
    <dgm:pt modelId="{21550032-2522-4F8D-8AFE-AC2CD5206BE4}" type="parTrans" cxnId="{487E575B-B249-4DE6-8112-98FDC1D1AB3E}">
      <dgm:prSet/>
      <dgm:spPr/>
      <dgm:t>
        <a:bodyPr/>
        <a:lstStyle/>
        <a:p>
          <a:endParaRPr lang="ru-RU" sz="2400" b="1">
            <a:solidFill>
              <a:schemeClr val="bg1"/>
            </a:solidFill>
            <a:effectLst/>
          </a:endParaRPr>
        </a:p>
      </dgm:t>
    </dgm:pt>
    <dgm:pt modelId="{CCB74422-9B51-47C5-BC31-847725FB095F}" type="sibTrans" cxnId="{487E575B-B249-4DE6-8112-98FDC1D1AB3E}">
      <dgm:prSet/>
      <dgm:spPr/>
      <dgm:t>
        <a:bodyPr/>
        <a:lstStyle/>
        <a:p>
          <a:endParaRPr lang="ru-RU" sz="2400" b="1">
            <a:solidFill>
              <a:schemeClr val="bg1"/>
            </a:solidFill>
            <a:effectLst/>
          </a:endParaRPr>
        </a:p>
      </dgm:t>
    </dgm:pt>
    <dgm:pt modelId="{221B91E5-7EBB-48CC-B8D4-D7C52E3AC766}" type="pres">
      <dgm:prSet presAssocID="{1B086F76-85CE-4E5F-B4D1-9C35077B415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B8A821-455D-4038-842D-BAB2D1DDC607}" type="pres">
      <dgm:prSet presAssocID="{FB84CBF1-7AF3-4594-8A07-5A72D1B53333}" presName="circ1" presStyleLbl="vennNode1" presStyleIdx="0" presStyleCnt="3"/>
      <dgm:spPr/>
      <dgm:t>
        <a:bodyPr/>
        <a:lstStyle/>
        <a:p>
          <a:endParaRPr lang="ru-RU"/>
        </a:p>
      </dgm:t>
    </dgm:pt>
    <dgm:pt modelId="{4BB2A581-4B6F-4F85-BD45-CB90CAF9A90D}" type="pres">
      <dgm:prSet presAssocID="{FB84CBF1-7AF3-4594-8A07-5A72D1B5333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A117E-9307-45A8-B376-1DD7C5A45027}" type="pres">
      <dgm:prSet presAssocID="{6FDD8579-6FFF-4E2B-8CFA-8DDE76429756}" presName="circ2" presStyleLbl="vennNode1" presStyleIdx="1" presStyleCnt="3"/>
      <dgm:spPr/>
      <dgm:t>
        <a:bodyPr/>
        <a:lstStyle/>
        <a:p>
          <a:endParaRPr lang="ru-RU"/>
        </a:p>
      </dgm:t>
    </dgm:pt>
    <dgm:pt modelId="{D2E51FF5-DF73-45E8-BD72-03D08DA7C998}" type="pres">
      <dgm:prSet presAssocID="{6FDD8579-6FFF-4E2B-8CFA-8DDE764297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73B6E-DA5B-45BB-B962-7CD996CD6F20}" type="pres">
      <dgm:prSet presAssocID="{759863E6-A6C6-4C19-A6AB-0F4B9A38AF7E}" presName="circ3" presStyleLbl="vennNode1" presStyleIdx="2" presStyleCnt="3"/>
      <dgm:spPr/>
      <dgm:t>
        <a:bodyPr/>
        <a:lstStyle/>
        <a:p>
          <a:endParaRPr lang="ru-RU"/>
        </a:p>
      </dgm:t>
    </dgm:pt>
    <dgm:pt modelId="{5B538F69-23B9-490A-9F75-028196B3D055}" type="pres">
      <dgm:prSet presAssocID="{759863E6-A6C6-4C19-A6AB-0F4B9A38AF7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3FC6A7-1590-4590-BEF3-916EE97500C9}" type="presOf" srcId="{759863E6-A6C6-4C19-A6AB-0F4B9A38AF7E}" destId="{FC973B6E-DA5B-45BB-B962-7CD996CD6F20}" srcOrd="0" destOrd="0" presId="urn:microsoft.com/office/officeart/2005/8/layout/venn1"/>
    <dgm:cxn modelId="{0B723553-2E2E-420D-9462-13D8C3982A19}" srcId="{1B086F76-85CE-4E5F-B4D1-9C35077B4152}" destId="{6FDD8579-6FFF-4E2B-8CFA-8DDE76429756}" srcOrd="1" destOrd="0" parTransId="{37057905-728C-4F18-B1EA-B66255F6CADB}" sibTransId="{6C344670-4619-4281-BA4B-6023AF5CECAD}"/>
    <dgm:cxn modelId="{277E8BB5-0A06-4A9B-9F43-D6FA3F866891}" type="presOf" srcId="{759863E6-A6C6-4C19-A6AB-0F4B9A38AF7E}" destId="{5B538F69-23B9-490A-9F75-028196B3D055}" srcOrd="1" destOrd="0" presId="urn:microsoft.com/office/officeart/2005/8/layout/venn1"/>
    <dgm:cxn modelId="{487E575B-B249-4DE6-8112-98FDC1D1AB3E}" srcId="{1B086F76-85CE-4E5F-B4D1-9C35077B4152}" destId="{759863E6-A6C6-4C19-A6AB-0F4B9A38AF7E}" srcOrd="2" destOrd="0" parTransId="{21550032-2522-4F8D-8AFE-AC2CD5206BE4}" sibTransId="{CCB74422-9B51-47C5-BC31-847725FB095F}"/>
    <dgm:cxn modelId="{3D017B8E-7B55-4FD4-B5AD-757CDA65B530}" type="presOf" srcId="{FB84CBF1-7AF3-4594-8A07-5A72D1B53333}" destId="{4BB2A581-4B6F-4F85-BD45-CB90CAF9A90D}" srcOrd="1" destOrd="0" presId="urn:microsoft.com/office/officeart/2005/8/layout/venn1"/>
    <dgm:cxn modelId="{2CEA3A66-7467-4FB2-A904-C2CCA5838F64}" type="presOf" srcId="{1B086F76-85CE-4E5F-B4D1-9C35077B4152}" destId="{221B91E5-7EBB-48CC-B8D4-D7C52E3AC766}" srcOrd="0" destOrd="0" presId="urn:microsoft.com/office/officeart/2005/8/layout/venn1"/>
    <dgm:cxn modelId="{516E58F6-6EC5-4882-AF99-3B5D746C6950}" type="presOf" srcId="{FB84CBF1-7AF3-4594-8A07-5A72D1B53333}" destId="{D2B8A821-455D-4038-842D-BAB2D1DDC607}" srcOrd="0" destOrd="0" presId="urn:microsoft.com/office/officeart/2005/8/layout/venn1"/>
    <dgm:cxn modelId="{CB134A0A-D80A-4A58-B9F1-5C09AD4FDCED}" type="presOf" srcId="{6FDD8579-6FFF-4E2B-8CFA-8DDE76429756}" destId="{995A117E-9307-45A8-B376-1DD7C5A45027}" srcOrd="0" destOrd="0" presId="urn:microsoft.com/office/officeart/2005/8/layout/venn1"/>
    <dgm:cxn modelId="{C6F70029-F47B-439B-BE19-9EF972D9170A}" type="presOf" srcId="{6FDD8579-6FFF-4E2B-8CFA-8DDE76429756}" destId="{D2E51FF5-DF73-45E8-BD72-03D08DA7C998}" srcOrd="1" destOrd="0" presId="urn:microsoft.com/office/officeart/2005/8/layout/venn1"/>
    <dgm:cxn modelId="{F6871735-04A4-43EC-8552-C51CD9C15CC7}" srcId="{1B086F76-85CE-4E5F-B4D1-9C35077B4152}" destId="{FB84CBF1-7AF3-4594-8A07-5A72D1B53333}" srcOrd="0" destOrd="0" parTransId="{D272D629-3215-4983-AB25-0E216A1CB2AA}" sibTransId="{D5BC233B-3C6E-47FD-947C-82AD17953728}"/>
    <dgm:cxn modelId="{F3F3FE6E-51F1-40F0-89D5-F62BE067BD8B}" type="presParOf" srcId="{221B91E5-7EBB-48CC-B8D4-D7C52E3AC766}" destId="{D2B8A821-455D-4038-842D-BAB2D1DDC607}" srcOrd="0" destOrd="0" presId="urn:microsoft.com/office/officeart/2005/8/layout/venn1"/>
    <dgm:cxn modelId="{2392B3FB-2221-4C13-9358-70C6932417AD}" type="presParOf" srcId="{221B91E5-7EBB-48CC-B8D4-D7C52E3AC766}" destId="{4BB2A581-4B6F-4F85-BD45-CB90CAF9A90D}" srcOrd="1" destOrd="0" presId="urn:microsoft.com/office/officeart/2005/8/layout/venn1"/>
    <dgm:cxn modelId="{DDA9994E-6489-4A12-9539-8842552E1632}" type="presParOf" srcId="{221B91E5-7EBB-48CC-B8D4-D7C52E3AC766}" destId="{995A117E-9307-45A8-B376-1DD7C5A45027}" srcOrd="2" destOrd="0" presId="urn:microsoft.com/office/officeart/2005/8/layout/venn1"/>
    <dgm:cxn modelId="{DAB2A5C0-B696-40BC-9766-6A30033AF828}" type="presParOf" srcId="{221B91E5-7EBB-48CC-B8D4-D7C52E3AC766}" destId="{D2E51FF5-DF73-45E8-BD72-03D08DA7C998}" srcOrd="3" destOrd="0" presId="urn:microsoft.com/office/officeart/2005/8/layout/venn1"/>
    <dgm:cxn modelId="{EF28B4AC-BCD8-41CD-8287-4C3885D52CAF}" type="presParOf" srcId="{221B91E5-7EBB-48CC-B8D4-D7C52E3AC766}" destId="{FC973B6E-DA5B-45BB-B962-7CD996CD6F20}" srcOrd="4" destOrd="0" presId="urn:microsoft.com/office/officeart/2005/8/layout/venn1"/>
    <dgm:cxn modelId="{9D18B9DF-3E34-4D41-B2D0-FD30D895726A}" type="presParOf" srcId="{221B91E5-7EBB-48CC-B8D4-D7C52E3AC766}" destId="{5B538F69-23B9-490A-9F75-028196B3D055}" srcOrd="5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38E22A-164C-49A1-9E86-E09C72DF2BD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13936D-1546-45D6-A271-1B0FEBB6878B}">
      <dgm:prSet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Диаметр чашечки 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RD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основной группе в 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2,2 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больше диаметра чашечки 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RD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группе контроля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363739-729D-42A7-8A77-81B4BCAC71CC}" type="parTrans" cxnId="{BE9293C5-777A-4FA9-BFAF-3ABC6CB4C97D}">
      <dgm:prSet/>
      <dgm:spPr/>
      <dgm:t>
        <a:bodyPr/>
        <a:lstStyle/>
        <a:p>
          <a:endParaRPr lang="ru-RU" sz="2400"/>
        </a:p>
      </dgm:t>
    </dgm:pt>
    <dgm:pt modelId="{509F3617-CA49-4F11-A9E4-0CBF329BE402}" type="sibTrans" cxnId="{BE9293C5-777A-4FA9-BFAF-3ABC6CB4C97D}">
      <dgm:prSet/>
      <dgm:spPr/>
      <dgm:t>
        <a:bodyPr/>
        <a:lstStyle/>
        <a:p>
          <a:endParaRPr lang="ru-RU" sz="2400"/>
        </a:p>
      </dgm:t>
    </dgm:pt>
    <dgm:pt modelId="{F1FCEF99-78D5-4073-86DF-BF5A09D593A0}">
      <dgm:prSet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Диаметр лоханки 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RD 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основной группе в 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1,4 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раза больше аналогичного показателя в контрольной группе. 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D047E5-9C81-45EA-9A63-320D433D8100}" type="parTrans" cxnId="{EA439189-CE27-40E7-A8FF-D97C554FEFB9}">
      <dgm:prSet/>
      <dgm:spPr/>
      <dgm:t>
        <a:bodyPr/>
        <a:lstStyle/>
        <a:p>
          <a:endParaRPr lang="ru-RU" sz="2400"/>
        </a:p>
      </dgm:t>
    </dgm:pt>
    <dgm:pt modelId="{B98E87EA-50C7-4E51-8BB6-67F205399E4E}" type="sibTrans" cxnId="{EA439189-CE27-40E7-A8FF-D97C554FEFB9}">
      <dgm:prSet/>
      <dgm:spPr/>
      <dgm:t>
        <a:bodyPr/>
        <a:lstStyle/>
        <a:p>
          <a:endParaRPr lang="ru-RU" sz="2400"/>
        </a:p>
      </dgm:t>
    </dgm:pt>
    <dgm:pt modelId="{8A3D58ED-2FE7-422F-8C53-DD14C6D7F2AF}">
      <dgm:prSet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Диаметр чашечки левой почки  (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RS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в основной группе был больше на 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16,5</a:t>
          </a:r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%, чем в группе контроля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115FB0-06D3-4196-9763-8F49F7CC9565}" type="parTrans" cxnId="{6B4E7AEA-86D1-4DD4-BDAE-9EE19C47B73E}">
      <dgm:prSet/>
      <dgm:spPr/>
      <dgm:t>
        <a:bodyPr/>
        <a:lstStyle/>
        <a:p>
          <a:endParaRPr lang="ru-RU" sz="2400"/>
        </a:p>
      </dgm:t>
    </dgm:pt>
    <dgm:pt modelId="{8951BA9D-7532-476D-9D4D-2FDBEFF4A666}" type="sibTrans" cxnId="{6B4E7AEA-86D1-4DD4-BDAE-9EE19C47B73E}">
      <dgm:prSet/>
      <dgm:spPr/>
      <dgm:t>
        <a:bodyPr/>
        <a:lstStyle/>
        <a:p>
          <a:endParaRPr lang="ru-RU" sz="2400"/>
        </a:p>
      </dgm:t>
    </dgm:pt>
    <dgm:pt modelId="{959E3657-6667-495D-AAF5-DC4E404397CB}" type="pres">
      <dgm:prSet presAssocID="{9738E22A-164C-49A1-9E86-E09C72DF2B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A4B712-EC31-4219-86A8-06F3ED6FB408}" type="pres">
      <dgm:prSet presAssocID="{7413936D-1546-45D6-A271-1B0FEBB6878B}" presName="vertFlow" presStyleCnt="0"/>
      <dgm:spPr/>
    </dgm:pt>
    <dgm:pt modelId="{F85E07AA-6118-4A1E-BCE1-955C8E386A2B}" type="pres">
      <dgm:prSet presAssocID="{7413936D-1546-45D6-A271-1B0FEBB6878B}" presName="header" presStyleLbl="node1" presStyleIdx="0" presStyleCnt="3" custScaleY="390708"/>
      <dgm:spPr/>
      <dgm:t>
        <a:bodyPr/>
        <a:lstStyle/>
        <a:p>
          <a:endParaRPr lang="ru-RU"/>
        </a:p>
      </dgm:t>
    </dgm:pt>
    <dgm:pt modelId="{C4947FC6-32FC-4B6C-AB67-8D38231C2AA0}" type="pres">
      <dgm:prSet presAssocID="{7413936D-1546-45D6-A271-1B0FEBB6878B}" presName="hSp" presStyleCnt="0"/>
      <dgm:spPr/>
    </dgm:pt>
    <dgm:pt modelId="{0940513C-8E51-43A5-9476-DA1EABFE05D0}" type="pres">
      <dgm:prSet presAssocID="{F1FCEF99-78D5-4073-86DF-BF5A09D593A0}" presName="vertFlow" presStyleCnt="0"/>
      <dgm:spPr/>
    </dgm:pt>
    <dgm:pt modelId="{657F171B-97F8-4B7B-8EA8-A94D1E6636E4}" type="pres">
      <dgm:prSet presAssocID="{F1FCEF99-78D5-4073-86DF-BF5A09D593A0}" presName="header" presStyleLbl="node1" presStyleIdx="1" presStyleCnt="3" custScaleY="390708"/>
      <dgm:spPr/>
      <dgm:t>
        <a:bodyPr/>
        <a:lstStyle/>
        <a:p>
          <a:endParaRPr lang="ru-RU"/>
        </a:p>
      </dgm:t>
    </dgm:pt>
    <dgm:pt modelId="{ED9CEB26-AB92-4EBB-822D-A8716EA20A3E}" type="pres">
      <dgm:prSet presAssocID="{F1FCEF99-78D5-4073-86DF-BF5A09D593A0}" presName="hSp" presStyleCnt="0"/>
      <dgm:spPr/>
    </dgm:pt>
    <dgm:pt modelId="{45B3241D-4B08-48CF-874F-357F13368052}" type="pres">
      <dgm:prSet presAssocID="{8A3D58ED-2FE7-422F-8C53-DD14C6D7F2AF}" presName="vertFlow" presStyleCnt="0"/>
      <dgm:spPr/>
    </dgm:pt>
    <dgm:pt modelId="{41A94DE1-EF88-403B-9832-6826BAD05EBC}" type="pres">
      <dgm:prSet presAssocID="{8A3D58ED-2FE7-422F-8C53-DD14C6D7F2AF}" presName="header" presStyleLbl="node1" presStyleIdx="2" presStyleCnt="3" custScaleY="390708"/>
      <dgm:spPr/>
      <dgm:t>
        <a:bodyPr/>
        <a:lstStyle/>
        <a:p>
          <a:endParaRPr lang="ru-RU"/>
        </a:p>
      </dgm:t>
    </dgm:pt>
  </dgm:ptLst>
  <dgm:cxnLst>
    <dgm:cxn modelId="{605ADBDC-FEE3-49D9-A63F-8235A02D55C9}" type="presOf" srcId="{8A3D58ED-2FE7-422F-8C53-DD14C6D7F2AF}" destId="{41A94DE1-EF88-403B-9832-6826BAD05EBC}" srcOrd="0" destOrd="0" presId="urn:microsoft.com/office/officeart/2005/8/layout/lProcess1"/>
    <dgm:cxn modelId="{AFA74874-0B33-4A41-9D2D-AED507D9F750}" type="presOf" srcId="{7413936D-1546-45D6-A271-1B0FEBB6878B}" destId="{F85E07AA-6118-4A1E-BCE1-955C8E386A2B}" srcOrd="0" destOrd="0" presId="urn:microsoft.com/office/officeart/2005/8/layout/lProcess1"/>
    <dgm:cxn modelId="{6B4E7AEA-86D1-4DD4-BDAE-9EE19C47B73E}" srcId="{9738E22A-164C-49A1-9E86-E09C72DF2BDF}" destId="{8A3D58ED-2FE7-422F-8C53-DD14C6D7F2AF}" srcOrd="2" destOrd="0" parTransId="{6E115FB0-06D3-4196-9763-8F49F7CC9565}" sibTransId="{8951BA9D-7532-476D-9D4D-2FDBEFF4A666}"/>
    <dgm:cxn modelId="{EFEAB261-1265-4177-8C48-CCCA52234653}" type="presOf" srcId="{F1FCEF99-78D5-4073-86DF-BF5A09D593A0}" destId="{657F171B-97F8-4B7B-8EA8-A94D1E6636E4}" srcOrd="0" destOrd="0" presId="urn:microsoft.com/office/officeart/2005/8/layout/lProcess1"/>
    <dgm:cxn modelId="{EA439189-CE27-40E7-A8FF-D97C554FEFB9}" srcId="{9738E22A-164C-49A1-9E86-E09C72DF2BDF}" destId="{F1FCEF99-78D5-4073-86DF-BF5A09D593A0}" srcOrd="1" destOrd="0" parTransId="{8AD047E5-9C81-45EA-9A63-320D433D8100}" sibTransId="{B98E87EA-50C7-4E51-8BB6-67F205399E4E}"/>
    <dgm:cxn modelId="{35F0775F-1573-42E7-AD9F-C2DFA3F8E5D0}" type="presOf" srcId="{9738E22A-164C-49A1-9E86-E09C72DF2BDF}" destId="{959E3657-6667-495D-AAF5-DC4E404397CB}" srcOrd="0" destOrd="0" presId="urn:microsoft.com/office/officeart/2005/8/layout/lProcess1"/>
    <dgm:cxn modelId="{BE9293C5-777A-4FA9-BFAF-3ABC6CB4C97D}" srcId="{9738E22A-164C-49A1-9E86-E09C72DF2BDF}" destId="{7413936D-1546-45D6-A271-1B0FEBB6878B}" srcOrd="0" destOrd="0" parTransId="{FA363739-729D-42A7-8A77-81B4BCAC71CC}" sibTransId="{509F3617-CA49-4F11-A9E4-0CBF329BE402}"/>
    <dgm:cxn modelId="{8DED2DD3-B0FA-41D5-A0AB-651C0A7EE40E}" type="presParOf" srcId="{959E3657-6667-495D-AAF5-DC4E404397CB}" destId="{52A4B712-EC31-4219-86A8-06F3ED6FB408}" srcOrd="0" destOrd="0" presId="urn:microsoft.com/office/officeart/2005/8/layout/lProcess1"/>
    <dgm:cxn modelId="{7F494540-DC29-4203-910C-553F3B35B3CF}" type="presParOf" srcId="{52A4B712-EC31-4219-86A8-06F3ED6FB408}" destId="{F85E07AA-6118-4A1E-BCE1-955C8E386A2B}" srcOrd="0" destOrd="0" presId="urn:microsoft.com/office/officeart/2005/8/layout/lProcess1"/>
    <dgm:cxn modelId="{14B1142B-4CBA-42A0-9146-1914CCB90C0A}" type="presParOf" srcId="{959E3657-6667-495D-AAF5-DC4E404397CB}" destId="{C4947FC6-32FC-4B6C-AB67-8D38231C2AA0}" srcOrd="1" destOrd="0" presId="urn:microsoft.com/office/officeart/2005/8/layout/lProcess1"/>
    <dgm:cxn modelId="{66D43EFD-0392-4EC0-8A2D-DBF90A32A579}" type="presParOf" srcId="{959E3657-6667-495D-AAF5-DC4E404397CB}" destId="{0940513C-8E51-43A5-9476-DA1EABFE05D0}" srcOrd="2" destOrd="0" presId="urn:microsoft.com/office/officeart/2005/8/layout/lProcess1"/>
    <dgm:cxn modelId="{FE2A754A-6B0B-45A8-A84B-86AE538AAAA5}" type="presParOf" srcId="{0940513C-8E51-43A5-9476-DA1EABFE05D0}" destId="{657F171B-97F8-4B7B-8EA8-A94D1E6636E4}" srcOrd="0" destOrd="0" presId="urn:microsoft.com/office/officeart/2005/8/layout/lProcess1"/>
    <dgm:cxn modelId="{7F2EB8C7-7810-4E8E-A28F-E3BA85060416}" type="presParOf" srcId="{959E3657-6667-495D-AAF5-DC4E404397CB}" destId="{ED9CEB26-AB92-4EBB-822D-A8716EA20A3E}" srcOrd="3" destOrd="0" presId="urn:microsoft.com/office/officeart/2005/8/layout/lProcess1"/>
    <dgm:cxn modelId="{97BF5899-ECF0-42FC-B44F-F79E6CDF84D8}" type="presParOf" srcId="{959E3657-6667-495D-AAF5-DC4E404397CB}" destId="{45B3241D-4B08-48CF-874F-357F13368052}" srcOrd="4" destOrd="0" presId="urn:microsoft.com/office/officeart/2005/8/layout/lProcess1"/>
    <dgm:cxn modelId="{5F06B6F5-D0FD-468E-9D78-772B9D681468}" type="presParOf" srcId="{45B3241D-4B08-48CF-874F-357F13368052}" destId="{41A94DE1-EF88-403B-9832-6826BAD05EBC}" srcOrd="0" destOrd="0" presId="urn:microsoft.com/office/officeart/2005/8/layout/l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91576B-0476-4842-8068-A53F7B971F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D8C344-56A1-49F8-BFC0-5398CB87BA39}">
      <dgm:prSet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У 46 пациенток основной группы, было зафиксировано: </a:t>
          </a:r>
          <a:endParaRPr lang="ru-RU" dirty="0">
            <a:solidFill>
              <a:schemeClr val="tx1"/>
            </a:solidFill>
          </a:endParaRPr>
        </a:p>
      </dgm:t>
    </dgm:pt>
    <dgm:pt modelId="{938E6C30-A6EC-4C6E-AEC5-7EADEFC133B4}" type="parTrans" cxnId="{8DE8FAAA-4A81-47C1-9C2F-F4E99F6A028B}">
      <dgm:prSet/>
      <dgm:spPr/>
      <dgm:t>
        <a:bodyPr/>
        <a:lstStyle/>
        <a:p>
          <a:endParaRPr lang="ru-RU"/>
        </a:p>
      </dgm:t>
    </dgm:pt>
    <dgm:pt modelId="{0C97C5B4-54F9-4928-97CC-CAA622E9D7BB}" type="sibTrans" cxnId="{8DE8FAAA-4A81-47C1-9C2F-F4E99F6A028B}">
      <dgm:prSet/>
      <dgm:spPr/>
      <dgm:t>
        <a:bodyPr/>
        <a:lstStyle/>
        <a:p>
          <a:endParaRPr lang="ru-RU"/>
        </a:p>
      </dgm:t>
    </dgm:pt>
    <dgm:pt modelId="{C134F0DF-F0DA-4884-B268-397F17BB672E}">
      <dgm:prSet/>
      <dgm:spPr/>
      <dgm:t>
        <a:bodyPr/>
        <a:lstStyle/>
        <a:p>
          <a:r>
            <a:rPr lang="ru-RU" b="1" dirty="0"/>
            <a:t>справа – </a:t>
          </a:r>
          <a:br>
            <a:rPr lang="ru-RU" b="1" dirty="0"/>
          </a:br>
          <a:r>
            <a:rPr lang="ru-RU" b="1" dirty="0"/>
            <a:t>у </a:t>
          </a:r>
          <a:r>
            <a:rPr lang="ru-RU" b="1" dirty="0" smtClean="0"/>
            <a:t>54,3%, </a:t>
          </a:r>
          <a:endParaRPr lang="ru-RU" dirty="0"/>
        </a:p>
      </dgm:t>
    </dgm:pt>
    <dgm:pt modelId="{0A35F49F-1F74-43C9-AD04-E5C73ACD8413}" type="parTrans" cxnId="{F49B1928-AA94-4E54-9366-67AD811102DE}">
      <dgm:prSet/>
      <dgm:spPr/>
      <dgm:t>
        <a:bodyPr/>
        <a:lstStyle/>
        <a:p>
          <a:endParaRPr lang="ru-RU"/>
        </a:p>
      </dgm:t>
    </dgm:pt>
    <dgm:pt modelId="{5A4EC52A-4767-4EBF-B149-6B6FAAE25C4E}" type="sibTrans" cxnId="{F49B1928-AA94-4E54-9366-67AD811102DE}">
      <dgm:prSet/>
      <dgm:spPr/>
      <dgm:t>
        <a:bodyPr/>
        <a:lstStyle/>
        <a:p>
          <a:endParaRPr lang="ru-RU"/>
        </a:p>
      </dgm:t>
    </dgm:pt>
    <dgm:pt modelId="{372BB357-9E36-4293-81CA-190854FDB83C}">
      <dgm:prSet/>
      <dgm:spPr/>
      <dgm:t>
        <a:bodyPr/>
        <a:lstStyle/>
        <a:p>
          <a:r>
            <a:rPr lang="ru-RU" b="1" dirty="0"/>
            <a:t>слева – </a:t>
          </a:r>
          <a:br>
            <a:rPr lang="ru-RU" b="1" dirty="0"/>
          </a:br>
          <a:r>
            <a:rPr lang="ru-RU" b="1" dirty="0"/>
            <a:t>у </a:t>
          </a:r>
          <a:r>
            <a:rPr lang="ru-RU" b="1" dirty="0" smtClean="0"/>
            <a:t>32,6%, </a:t>
          </a:r>
          <a:endParaRPr lang="ru-RU" dirty="0"/>
        </a:p>
      </dgm:t>
    </dgm:pt>
    <dgm:pt modelId="{5F34D770-D09A-4750-9195-8AC12FB0BC6A}" type="parTrans" cxnId="{E467C96D-E35F-48CF-899F-72B5DC364D50}">
      <dgm:prSet/>
      <dgm:spPr/>
      <dgm:t>
        <a:bodyPr/>
        <a:lstStyle/>
        <a:p>
          <a:endParaRPr lang="ru-RU"/>
        </a:p>
      </dgm:t>
    </dgm:pt>
    <dgm:pt modelId="{24ED390C-096C-49AC-A72E-6867DADD1BED}" type="sibTrans" cxnId="{E467C96D-E35F-48CF-899F-72B5DC364D50}">
      <dgm:prSet/>
      <dgm:spPr/>
      <dgm:t>
        <a:bodyPr/>
        <a:lstStyle/>
        <a:p>
          <a:endParaRPr lang="ru-RU"/>
        </a:p>
      </dgm:t>
    </dgm:pt>
    <dgm:pt modelId="{439F0E94-9294-4D4A-BD1D-25AADD257EFB}">
      <dgm:prSet/>
      <dgm:spPr/>
      <dgm:t>
        <a:bodyPr/>
        <a:lstStyle/>
        <a:p>
          <a:r>
            <a:rPr lang="ru-RU" b="1" dirty="0"/>
            <a:t>с обеих сторон – </a:t>
          </a:r>
          <a:br>
            <a:rPr lang="ru-RU" b="1" dirty="0"/>
          </a:br>
          <a:r>
            <a:rPr lang="ru-RU" b="1" dirty="0"/>
            <a:t>у 13,</a:t>
          </a:r>
          <a:r>
            <a:rPr lang="en-US" b="1" dirty="0"/>
            <a:t>1</a:t>
          </a:r>
          <a:r>
            <a:rPr lang="ru-RU" b="1" dirty="0"/>
            <a:t>%</a:t>
          </a:r>
          <a:endParaRPr lang="ru-RU" dirty="0"/>
        </a:p>
      </dgm:t>
    </dgm:pt>
    <dgm:pt modelId="{C3A2A8E2-46B6-4935-9C41-F8EF144E3306}" type="parTrans" cxnId="{6778640A-B78A-4404-8085-A378B614092E}">
      <dgm:prSet/>
      <dgm:spPr/>
      <dgm:t>
        <a:bodyPr/>
        <a:lstStyle/>
        <a:p>
          <a:endParaRPr lang="ru-RU"/>
        </a:p>
      </dgm:t>
    </dgm:pt>
    <dgm:pt modelId="{C5E396DC-8862-4467-BA9D-41E48D587519}" type="sibTrans" cxnId="{6778640A-B78A-4404-8085-A378B614092E}">
      <dgm:prSet/>
      <dgm:spPr/>
      <dgm:t>
        <a:bodyPr/>
        <a:lstStyle/>
        <a:p>
          <a:endParaRPr lang="ru-RU"/>
        </a:p>
      </dgm:t>
    </dgm:pt>
    <dgm:pt modelId="{F72725F5-49B5-463F-BF47-DD3BFA05FC87}" type="pres">
      <dgm:prSet presAssocID="{1C91576B-0476-4842-8068-A53F7B971F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6E4FF56-88B1-47EE-97A6-6AF3035DF8F2}" type="pres">
      <dgm:prSet presAssocID="{44D8C344-56A1-49F8-BFC0-5398CB87BA39}" presName="root" presStyleCnt="0"/>
      <dgm:spPr/>
    </dgm:pt>
    <dgm:pt modelId="{B94563CE-899F-4B26-85DD-B60E9443A925}" type="pres">
      <dgm:prSet presAssocID="{44D8C344-56A1-49F8-BFC0-5398CB87BA39}" presName="rootComposite" presStyleCnt="0"/>
      <dgm:spPr/>
    </dgm:pt>
    <dgm:pt modelId="{24C8B16B-6880-4917-9B94-07DE0C995ED6}" type="pres">
      <dgm:prSet presAssocID="{44D8C344-56A1-49F8-BFC0-5398CB87BA39}" presName="rootText" presStyleLbl="node1" presStyleIdx="0" presStyleCnt="1" custScaleX="144811"/>
      <dgm:spPr/>
      <dgm:t>
        <a:bodyPr/>
        <a:lstStyle/>
        <a:p>
          <a:endParaRPr lang="ru-RU"/>
        </a:p>
      </dgm:t>
    </dgm:pt>
    <dgm:pt modelId="{E9A5C13C-0CA6-43C0-8DF7-D2CA3A1A52D9}" type="pres">
      <dgm:prSet presAssocID="{44D8C344-56A1-49F8-BFC0-5398CB87BA39}" presName="rootConnector" presStyleLbl="node1" presStyleIdx="0" presStyleCnt="1"/>
      <dgm:spPr/>
      <dgm:t>
        <a:bodyPr/>
        <a:lstStyle/>
        <a:p>
          <a:endParaRPr lang="ru-RU"/>
        </a:p>
      </dgm:t>
    </dgm:pt>
    <dgm:pt modelId="{65B83F68-AA8B-43BF-B4DA-F32D9AF3AFB5}" type="pres">
      <dgm:prSet presAssocID="{44D8C344-56A1-49F8-BFC0-5398CB87BA39}" presName="childShape" presStyleCnt="0"/>
      <dgm:spPr/>
    </dgm:pt>
    <dgm:pt modelId="{A5726FEC-17A3-434E-AD72-B406D617F5CD}" type="pres">
      <dgm:prSet presAssocID="{0A35F49F-1F74-43C9-AD04-E5C73ACD8413}" presName="Name13" presStyleLbl="parChTrans1D2" presStyleIdx="0" presStyleCnt="3"/>
      <dgm:spPr/>
      <dgm:t>
        <a:bodyPr/>
        <a:lstStyle/>
        <a:p>
          <a:endParaRPr lang="ru-RU"/>
        </a:p>
      </dgm:t>
    </dgm:pt>
    <dgm:pt modelId="{CEDCB39E-1E94-49E9-8758-BA37A49CB247}" type="pres">
      <dgm:prSet presAssocID="{C134F0DF-F0DA-4884-B268-397F17BB672E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AD450-9293-44A9-870E-C5FC9E7538DB}" type="pres">
      <dgm:prSet presAssocID="{5F34D770-D09A-4750-9195-8AC12FB0BC6A}" presName="Name13" presStyleLbl="parChTrans1D2" presStyleIdx="1" presStyleCnt="3"/>
      <dgm:spPr/>
      <dgm:t>
        <a:bodyPr/>
        <a:lstStyle/>
        <a:p>
          <a:endParaRPr lang="ru-RU"/>
        </a:p>
      </dgm:t>
    </dgm:pt>
    <dgm:pt modelId="{AA59E184-6653-4B19-814C-8840591066FF}" type="pres">
      <dgm:prSet presAssocID="{372BB357-9E36-4293-81CA-190854FDB83C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F0459-1EDF-4CDF-A3EB-427EFCC7C540}" type="pres">
      <dgm:prSet presAssocID="{C3A2A8E2-46B6-4935-9C41-F8EF144E3306}" presName="Name13" presStyleLbl="parChTrans1D2" presStyleIdx="2" presStyleCnt="3"/>
      <dgm:spPr/>
      <dgm:t>
        <a:bodyPr/>
        <a:lstStyle/>
        <a:p>
          <a:endParaRPr lang="ru-RU"/>
        </a:p>
      </dgm:t>
    </dgm:pt>
    <dgm:pt modelId="{3653EEDC-00EA-44B2-8664-873D8905178D}" type="pres">
      <dgm:prSet presAssocID="{439F0E94-9294-4D4A-BD1D-25AADD257EFB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9B1928-AA94-4E54-9366-67AD811102DE}" srcId="{44D8C344-56A1-49F8-BFC0-5398CB87BA39}" destId="{C134F0DF-F0DA-4884-B268-397F17BB672E}" srcOrd="0" destOrd="0" parTransId="{0A35F49F-1F74-43C9-AD04-E5C73ACD8413}" sibTransId="{5A4EC52A-4767-4EBF-B149-6B6FAAE25C4E}"/>
    <dgm:cxn modelId="{86536072-6D66-426A-8FF4-5A72D7A5E50F}" type="presOf" srcId="{44D8C344-56A1-49F8-BFC0-5398CB87BA39}" destId="{24C8B16B-6880-4917-9B94-07DE0C995ED6}" srcOrd="0" destOrd="0" presId="urn:microsoft.com/office/officeart/2005/8/layout/hierarchy3"/>
    <dgm:cxn modelId="{B1369FC7-BF23-48AB-8D7E-2367CD79564A}" type="presOf" srcId="{439F0E94-9294-4D4A-BD1D-25AADD257EFB}" destId="{3653EEDC-00EA-44B2-8664-873D8905178D}" srcOrd="0" destOrd="0" presId="urn:microsoft.com/office/officeart/2005/8/layout/hierarchy3"/>
    <dgm:cxn modelId="{8DE8FAAA-4A81-47C1-9C2F-F4E99F6A028B}" srcId="{1C91576B-0476-4842-8068-A53F7B971F0D}" destId="{44D8C344-56A1-49F8-BFC0-5398CB87BA39}" srcOrd="0" destOrd="0" parTransId="{938E6C30-A6EC-4C6E-AEC5-7EADEFC133B4}" sibTransId="{0C97C5B4-54F9-4928-97CC-CAA622E9D7BB}"/>
    <dgm:cxn modelId="{C7290E2B-9F91-4C38-8EF1-6227CB233873}" type="presOf" srcId="{44D8C344-56A1-49F8-BFC0-5398CB87BA39}" destId="{E9A5C13C-0CA6-43C0-8DF7-D2CA3A1A52D9}" srcOrd="1" destOrd="0" presId="urn:microsoft.com/office/officeart/2005/8/layout/hierarchy3"/>
    <dgm:cxn modelId="{23593E4D-C4E9-4CB9-8CC0-4A6A7A5E260F}" type="presOf" srcId="{0A35F49F-1F74-43C9-AD04-E5C73ACD8413}" destId="{A5726FEC-17A3-434E-AD72-B406D617F5CD}" srcOrd="0" destOrd="0" presId="urn:microsoft.com/office/officeart/2005/8/layout/hierarchy3"/>
    <dgm:cxn modelId="{6778640A-B78A-4404-8085-A378B614092E}" srcId="{44D8C344-56A1-49F8-BFC0-5398CB87BA39}" destId="{439F0E94-9294-4D4A-BD1D-25AADD257EFB}" srcOrd="2" destOrd="0" parTransId="{C3A2A8E2-46B6-4935-9C41-F8EF144E3306}" sibTransId="{C5E396DC-8862-4467-BA9D-41E48D587519}"/>
    <dgm:cxn modelId="{25255875-F4D3-4AC9-B857-C81E5E600847}" type="presOf" srcId="{372BB357-9E36-4293-81CA-190854FDB83C}" destId="{AA59E184-6653-4B19-814C-8840591066FF}" srcOrd="0" destOrd="0" presId="urn:microsoft.com/office/officeart/2005/8/layout/hierarchy3"/>
    <dgm:cxn modelId="{89E8A777-095D-434A-9D8A-B12989617562}" type="presOf" srcId="{1C91576B-0476-4842-8068-A53F7B971F0D}" destId="{F72725F5-49B5-463F-BF47-DD3BFA05FC87}" srcOrd="0" destOrd="0" presId="urn:microsoft.com/office/officeart/2005/8/layout/hierarchy3"/>
    <dgm:cxn modelId="{DDC0C142-425D-436D-8DA1-525FDB921C75}" type="presOf" srcId="{C3A2A8E2-46B6-4935-9C41-F8EF144E3306}" destId="{C07F0459-1EDF-4CDF-A3EB-427EFCC7C540}" srcOrd="0" destOrd="0" presId="urn:microsoft.com/office/officeart/2005/8/layout/hierarchy3"/>
    <dgm:cxn modelId="{4CC24667-9E2F-4FC5-B0F2-3555D06C3125}" type="presOf" srcId="{C134F0DF-F0DA-4884-B268-397F17BB672E}" destId="{CEDCB39E-1E94-49E9-8758-BA37A49CB247}" srcOrd="0" destOrd="0" presId="urn:microsoft.com/office/officeart/2005/8/layout/hierarchy3"/>
    <dgm:cxn modelId="{89AE0FCC-AB4B-4108-94CA-86B51F6F9BE9}" type="presOf" srcId="{5F34D770-D09A-4750-9195-8AC12FB0BC6A}" destId="{90EAD450-9293-44A9-870E-C5FC9E7538DB}" srcOrd="0" destOrd="0" presId="urn:microsoft.com/office/officeart/2005/8/layout/hierarchy3"/>
    <dgm:cxn modelId="{E467C96D-E35F-48CF-899F-72B5DC364D50}" srcId="{44D8C344-56A1-49F8-BFC0-5398CB87BA39}" destId="{372BB357-9E36-4293-81CA-190854FDB83C}" srcOrd="1" destOrd="0" parTransId="{5F34D770-D09A-4750-9195-8AC12FB0BC6A}" sibTransId="{24ED390C-096C-49AC-A72E-6867DADD1BED}"/>
    <dgm:cxn modelId="{8D71AF6D-E29F-421B-B6F0-41FC2F7F5E05}" type="presParOf" srcId="{F72725F5-49B5-463F-BF47-DD3BFA05FC87}" destId="{B6E4FF56-88B1-47EE-97A6-6AF3035DF8F2}" srcOrd="0" destOrd="0" presId="urn:microsoft.com/office/officeart/2005/8/layout/hierarchy3"/>
    <dgm:cxn modelId="{D437C78D-FAEA-4251-BFD4-4322D449A6F2}" type="presParOf" srcId="{B6E4FF56-88B1-47EE-97A6-6AF3035DF8F2}" destId="{B94563CE-899F-4B26-85DD-B60E9443A925}" srcOrd="0" destOrd="0" presId="urn:microsoft.com/office/officeart/2005/8/layout/hierarchy3"/>
    <dgm:cxn modelId="{19957B84-06FD-495E-947A-00DFE183F588}" type="presParOf" srcId="{B94563CE-899F-4B26-85DD-B60E9443A925}" destId="{24C8B16B-6880-4917-9B94-07DE0C995ED6}" srcOrd="0" destOrd="0" presId="urn:microsoft.com/office/officeart/2005/8/layout/hierarchy3"/>
    <dgm:cxn modelId="{9F13B317-4DDF-4B85-8F01-03DC83B7F2E4}" type="presParOf" srcId="{B94563CE-899F-4B26-85DD-B60E9443A925}" destId="{E9A5C13C-0CA6-43C0-8DF7-D2CA3A1A52D9}" srcOrd="1" destOrd="0" presId="urn:microsoft.com/office/officeart/2005/8/layout/hierarchy3"/>
    <dgm:cxn modelId="{C49D3E47-648F-4B2C-95B7-3FC088324658}" type="presParOf" srcId="{B6E4FF56-88B1-47EE-97A6-6AF3035DF8F2}" destId="{65B83F68-AA8B-43BF-B4DA-F32D9AF3AFB5}" srcOrd="1" destOrd="0" presId="urn:microsoft.com/office/officeart/2005/8/layout/hierarchy3"/>
    <dgm:cxn modelId="{4D8638DE-D36E-42EC-B019-B39CF76EC643}" type="presParOf" srcId="{65B83F68-AA8B-43BF-B4DA-F32D9AF3AFB5}" destId="{A5726FEC-17A3-434E-AD72-B406D617F5CD}" srcOrd="0" destOrd="0" presId="urn:microsoft.com/office/officeart/2005/8/layout/hierarchy3"/>
    <dgm:cxn modelId="{5CC280D9-BEAD-4E83-85B8-DF0673BA3A49}" type="presParOf" srcId="{65B83F68-AA8B-43BF-B4DA-F32D9AF3AFB5}" destId="{CEDCB39E-1E94-49E9-8758-BA37A49CB247}" srcOrd="1" destOrd="0" presId="urn:microsoft.com/office/officeart/2005/8/layout/hierarchy3"/>
    <dgm:cxn modelId="{42AA102D-2B2C-4F32-907D-B881C1CE9C8F}" type="presParOf" srcId="{65B83F68-AA8B-43BF-B4DA-F32D9AF3AFB5}" destId="{90EAD450-9293-44A9-870E-C5FC9E7538DB}" srcOrd="2" destOrd="0" presId="urn:microsoft.com/office/officeart/2005/8/layout/hierarchy3"/>
    <dgm:cxn modelId="{D92E2210-DDF9-46B7-9ACB-A9B7C58B7201}" type="presParOf" srcId="{65B83F68-AA8B-43BF-B4DA-F32D9AF3AFB5}" destId="{AA59E184-6653-4B19-814C-8840591066FF}" srcOrd="3" destOrd="0" presId="urn:microsoft.com/office/officeart/2005/8/layout/hierarchy3"/>
    <dgm:cxn modelId="{96ED9853-325A-45C0-9DA3-877A99BDB718}" type="presParOf" srcId="{65B83F68-AA8B-43BF-B4DA-F32D9AF3AFB5}" destId="{C07F0459-1EDF-4CDF-A3EB-427EFCC7C540}" srcOrd="4" destOrd="0" presId="urn:microsoft.com/office/officeart/2005/8/layout/hierarchy3"/>
    <dgm:cxn modelId="{180A32F3-49FE-4A3C-B8B2-DA85BB5444DD}" type="presParOf" srcId="{65B83F68-AA8B-43BF-B4DA-F32D9AF3AFB5}" destId="{3653EEDC-00EA-44B2-8664-873D8905178D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32DF42-8DAE-43FE-A090-4460B7DA1DE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51040B-19CE-452C-AC47-28A5437292B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ЧПНС</a:t>
          </a:r>
        </a:p>
      </dgm:t>
    </dgm:pt>
    <dgm:pt modelId="{7BF423B2-61F4-4C9C-B0A8-96FFD61565A8}" type="parTrans" cxnId="{3451B5B9-A98C-482F-AD05-60F1F1F6F260}">
      <dgm:prSet/>
      <dgm:spPr/>
      <dgm:t>
        <a:bodyPr/>
        <a:lstStyle/>
        <a:p>
          <a:endParaRPr lang="ru-RU"/>
        </a:p>
      </dgm:t>
    </dgm:pt>
    <dgm:pt modelId="{287AB4BC-1BFB-4113-BDB4-2AF37B1A8D85}" type="sibTrans" cxnId="{3451B5B9-A98C-482F-AD05-60F1F1F6F260}">
      <dgm:prSet/>
      <dgm:spPr/>
      <dgm:t>
        <a:bodyPr/>
        <a:lstStyle/>
        <a:p>
          <a:endParaRPr lang="ru-RU"/>
        </a:p>
      </dgm:t>
    </dgm:pt>
    <dgm:pt modelId="{18982C73-DB22-4C38-A983-3796F79DA42B}">
      <dgm:prSet phldrT="[Текст]" custT="1"/>
      <dgm:spPr>
        <a:solidFill>
          <a:schemeClr val="bg1">
            <a:alpha val="90000"/>
          </a:schemeClr>
        </a:solidFill>
        <a:ln>
          <a:solidFill>
            <a:srgbClr val="7030A0">
              <a:alpha val="90000"/>
            </a:srgbClr>
          </a:solidFill>
        </a:ln>
      </dgm:spPr>
      <dgm:t>
        <a:bodyPr/>
        <a:lstStyle/>
        <a:p>
          <a:r>
            <a:rPr lang="ru-RU" sz="1600" dirty="0"/>
            <a:t>Преимущества:</a:t>
          </a:r>
        </a:p>
        <a:p>
          <a:r>
            <a:rPr lang="ru-RU" sz="1600" dirty="0"/>
            <a:t>стабильность доступа, возможность извлечения крупных фрагментов и очистка полостной системы почки от сгустков крови, детритов и песчинок</a:t>
          </a:r>
        </a:p>
      </dgm:t>
    </dgm:pt>
    <dgm:pt modelId="{01C4B40A-38A1-4F03-AAA2-AD25B6C05E4C}" type="parTrans" cxnId="{15757490-0F0D-4394-9630-6F795949AF5F}">
      <dgm:prSet/>
      <dgm:spPr/>
      <dgm:t>
        <a:bodyPr/>
        <a:lstStyle/>
        <a:p>
          <a:endParaRPr lang="ru-RU"/>
        </a:p>
      </dgm:t>
    </dgm:pt>
    <dgm:pt modelId="{7E213D0E-3E78-42B3-8CE0-B8B3F788B31B}" type="sibTrans" cxnId="{15757490-0F0D-4394-9630-6F795949AF5F}">
      <dgm:prSet/>
      <dgm:spPr/>
      <dgm:t>
        <a:bodyPr/>
        <a:lstStyle/>
        <a:p>
          <a:endParaRPr lang="ru-RU"/>
        </a:p>
      </dgm:t>
    </dgm:pt>
    <dgm:pt modelId="{3619CB8B-CD1B-47FE-8914-CD439844336F}">
      <dgm:prSet phldrT="[Текст]" custT="1"/>
      <dgm:spPr>
        <a:solidFill>
          <a:schemeClr val="bg1">
            <a:alpha val="90000"/>
          </a:schemeClr>
        </a:solidFill>
        <a:ln>
          <a:solidFill>
            <a:srgbClr val="7030A0">
              <a:alpha val="90000"/>
            </a:srgbClr>
          </a:solidFill>
        </a:ln>
      </dgm:spPr>
      <dgm:t>
        <a:bodyPr/>
        <a:lstStyle/>
        <a:p>
          <a:r>
            <a:rPr lang="ru-RU" sz="1600" dirty="0"/>
            <a:t>Недостатки:</a:t>
          </a:r>
        </a:p>
        <a:p>
          <a:r>
            <a:rPr lang="ru-RU" sz="1600" dirty="0"/>
            <a:t>дискомфорт при движении </a:t>
          </a:r>
          <a:r>
            <a:rPr lang="ru-RU" sz="1600" dirty="0" smtClean="0"/>
            <a:t>пациентки, необходимость периодической замены дренажных трубок</a:t>
          </a:r>
          <a:endParaRPr lang="ru-RU" sz="1600" dirty="0"/>
        </a:p>
      </dgm:t>
    </dgm:pt>
    <dgm:pt modelId="{0DA934B7-F2DF-4473-8FDA-859B9D874F7D}" type="parTrans" cxnId="{D380323A-807A-450B-912E-202604451809}">
      <dgm:prSet/>
      <dgm:spPr/>
      <dgm:t>
        <a:bodyPr/>
        <a:lstStyle/>
        <a:p>
          <a:endParaRPr lang="ru-RU"/>
        </a:p>
      </dgm:t>
    </dgm:pt>
    <dgm:pt modelId="{23B2CE31-8FD6-4BAB-89FE-1CC44E918F9A}" type="sibTrans" cxnId="{D380323A-807A-450B-912E-202604451809}">
      <dgm:prSet/>
      <dgm:spPr/>
      <dgm:t>
        <a:bodyPr/>
        <a:lstStyle/>
        <a:p>
          <a:endParaRPr lang="ru-RU"/>
        </a:p>
      </dgm:t>
    </dgm:pt>
    <dgm:pt modelId="{3AB25A1B-5F98-4CFE-BA7B-CF31BA634A83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JJ-</a:t>
          </a:r>
          <a:r>
            <a:rPr lang="ru-RU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стенирование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5DB8D7-FE04-4123-B647-6C7CC3EA9402}" type="parTrans" cxnId="{40ED6EEE-CBBE-40AB-B3F0-CB553780A169}">
      <dgm:prSet/>
      <dgm:spPr/>
      <dgm:t>
        <a:bodyPr/>
        <a:lstStyle/>
        <a:p>
          <a:endParaRPr lang="ru-RU"/>
        </a:p>
      </dgm:t>
    </dgm:pt>
    <dgm:pt modelId="{FEF8967F-FD20-4ED4-A937-E987D9846290}" type="sibTrans" cxnId="{40ED6EEE-CBBE-40AB-B3F0-CB553780A169}">
      <dgm:prSet/>
      <dgm:spPr/>
      <dgm:t>
        <a:bodyPr/>
        <a:lstStyle/>
        <a:p>
          <a:endParaRPr lang="ru-RU"/>
        </a:p>
      </dgm:t>
    </dgm:pt>
    <dgm:pt modelId="{C9ECFDAB-E81E-4E63-AB13-D9587AFB9171}">
      <dgm:prSet phldrT="[Текст]" custT="1"/>
      <dgm:spPr>
        <a:solidFill>
          <a:schemeClr val="bg1">
            <a:alpha val="90000"/>
          </a:schemeClr>
        </a:solidFill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ru-RU" sz="1600" dirty="0"/>
            <a:t>Преимущества:</a:t>
          </a:r>
        </a:p>
        <a:p>
          <a:r>
            <a:rPr lang="ru-RU" sz="1600" dirty="0" smtClean="0"/>
            <a:t>отсутствие </a:t>
          </a:r>
          <a:r>
            <a:rPr lang="ru-RU" sz="1600" dirty="0"/>
            <a:t>наружных дренажных трубок и </a:t>
          </a:r>
          <a:r>
            <a:rPr lang="ru-RU" sz="1600" dirty="0" smtClean="0"/>
            <a:t>мочеприемников</a:t>
          </a:r>
          <a:endParaRPr lang="ru-RU" sz="1600" dirty="0"/>
        </a:p>
      </dgm:t>
    </dgm:pt>
    <dgm:pt modelId="{F4E3596D-7CD2-48A3-A591-350887697262}" type="parTrans" cxnId="{A36FDE1F-5242-460A-B34F-32CA6401DD59}">
      <dgm:prSet/>
      <dgm:spPr/>
      <dgm:t>
        <a:bodyPr/>
        <a:lstStyle/>
        <a:p>
          <a:endParaRPr lang="ru-RU"/>
        </a:p>
      </dgm:t>
    </dgm:pt>
    <dgm:pt modelId="{10C386EB-0691-430B-8CEA-67AD7BAC03A5}" type="sibTrans" cxnId="{A36FDE1F-5242-460A-B34F-32CA6401DD59}">
      <dgm:prSet/>
      <dgm:spPr/>
      <dgm:t>
        <a:bodyPr/>
        <a:lstStyle/>
        <a:p>
          <a:endParaRPr lang="ru-RU"/>
        </a:p>
      </dgm:t>
    </dgm:pt>
    <dgm:pt modelId="{BA31CF25-B2C4-412F-85CB-4D8C4223A42A}">
      <dgm:prSet phldrT="[Текст]" custT="1"/>
      <dgm:spPr>
        <a:solidFill>
          <a:schemeClr val="bg1">
            <a:alpha val="90000"/>
          </a:schemeClr>
        </a:solidFill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ru-RU" sz="1600" dirty="0"/>
            <a:t>Недостатки: </a:t>
          </a:r>
        </a:p>
        <a:p>
          <a:r>
            <a:rPr lang="ru-RU" sz="1600" dirty="0"/>
            <a:t>возможность развития пузырно-мочеточникового рефлюкса, дизурия, связанная с раздражением дистальным концом </a:t>
          </a:r>
          <a:r>
            <a:rPr lang="ru-RU" sz="1600" dirty="0" err="1"/>
            <a:t>стента</a:t>
          </a:r>
          <a:r>
            <a:rPr lang="ru-RU" sz="1600" dirty="0"/>
            <a:t> шейки мочевого пузыря, индивидуальная непереносимость </a:t>
          </a:r>
          <a:r>
            <a:rPr lang="ru-RU" sz="1600" dirty="0" err="1"/>
            <a:t>стента</a:t>
          </a:r>
          <a:r>
            <a:rPr lang="ru-RU" sz="1600" dirty="0"/>
            <a:t>, миграция </a:t>
          </a:r>
          <a:r>
            <a:rPr lang="ru-RU" sz="1600" dirty="0" err="1"/>
            <a:t>стента</a:t>
          </a:r>
          <a:r>
            <a:rPr lang="ru-RU" sz="1600" dirty="0"/>
            <a:t>, а также его обструкция</a:t>
          </a:r>
        </a:p>
      </dgm:t>
    </dgm:pt>
    <dgm:pt modelId="{3152D018-5C9E-428A-81DF-2223D45D1E4F}" type="parTrans" cxnId="{F8F1FC3A-9F6A-42AA-A3D7-99F262292A95}">
      <dgm:prSet/>
      <dgm:spPr/>
      <dgm:t>
        <a:bodyPr/>
        <a:lstStyle/>
        <a:p>
          <a:endParaRPr lang="ru-RU"/>
        </a:p>
      </dgm:t>
    </dgm:pt>
    <dgm:pt modelId="{53B99726-7EBF-4435-8048-82264F3E20F8}" type="sibTrans" cxnId="{F8F1FC3A-9F6A-42AA-A3D7-99F262292A95}">
      <dgm:prSet/>
      <dgm:spPr/>
      <dgm:t>
        <a:bodyPr/>
        <a:lstStyle/>
        <a:p>
          <a:endParaRPr lang="ru-RU"/>
        </a:p>
      </dgm:t>
    </dgm:pt>
    <dgm:pt modelId="{06A80EB6-5AF9-491F-960B-FA0094E298D2}" type="pres">
      <dgm:prSet presAssocID="{2D32DF42-8DAE-43FE-A090-4460B7DA1D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76AD82-DF36-47A9-9525-0C17617B8006}" type="pres">
      <dgm:prSet presAssocID="{4751040B-19CE-452C-AC47-28A5437292BB}" presName="vertFlow" presStyleCnt="0"/>
      <dgm:spPr/>
    </dgm:pt>
    <dgm:pt modelId="{2A0F02FD-284E-4859-B699-DFFEBCA52673}" type="pres">
      <dgm:prSet presAssocID="{4751040B-19CE-452C-AC47-28A5437292BB}" presName="header" presStyleLbl="node1" presStyleIdx="0" presStyleCnt="2" custLinFactNeighborX="381" custLinFactNeighborY="-12191"/>
      <dgm:spPr/>
      <dgm:t>
        <a:bodyPr/>
        <a:lstStyle/>
        <a:p>
          <a:endParaRPr lang="ru-RU"/>
        </a:p>
      </dgm:t>
    </dgm:pt>
    <dgm:pt modelId="{6D755E1E-6A44-4F3F-905E-AD5CCF154E90}" type="pres">
      <dgm:prSet presAssocID="{01C4B40A-38A1-4F03-AAA2-AD25B6C05E4C}" presName="parTrans" presStyleLbl="sibTrans2D1" presStyleIdx="0" presStyleCnt="4"/>
      <dgm:spPr/>
      <dgm:t>
        <a:bodyPr/>
        <a:lstStyle/>
        <a:p>
          <a:endParaRPr lang="ru-RU"/>
        </a:p>
      </dgm:t>
    </dgm:pt>
    <dgm:pt modelId="{D473383B-95DB-422D-A7EB-CB42739472C9}" type="pres">
      <dgm:prSet presAssocID="{18982C73-DB22-4C38-A983-3796F79DA42B}" presName="child" presStyleLbl="alignAccFollowNode1" presStyleIdx="0" presStyleCnt="4" custScaleY="188789" custLinFactNeighborX="122" custLinFactNeighborY="792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6B861-6A43-46DB-8673-D3E9627C6166}" type="pres">
      <dgm:prSet presAssocID="{7E213D0E-3E78-42B3-8CE0-B8B3F788B31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FD954BC9-270A-4E34-ADF0-3DF5ECE04A93}" type="pres">
      <dgm:prSet presAssocID="{3619CB8B-CD1B-47FE-8914-CD439844336F}" presName="child" presStyleLbl="alignAccFollowNode1" presStyleIdx="1" presStyleCnt="4" custScaleY="199044" custLinFactY="1305" custLinFactNeighborX="12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95AE0-21EC-4D14-ABBA-A118F120ACE4}" type="pres">
      <dgm:prSet presAssocID="{4751040B-19CE-452C-AC47-28A5437292BB}" presName="hSp" presStyleCnt="0"/>
      <dgm:spPr/>
    </dgm:pt>
    <dgm:pt modelId="{334B198A-AAC2-46D8-A826-2543BF881C46}" type="pres">
      <dgm:prSet presAssocID="{3AB25A1B-5F98-4CFE-BA7B-CF31BA634A83}" presName="vertFlow" presStyleCnt="0"/>
      <dgm:spPr/>
    </dgm:pt>
    <dgm:pt modelId="{E8CEBD92-0B79-4FF5-8E92-FA918913C74E}" type="pres">
      <dgm:prSet presAssocID="{3AB25A1B-5F98-4CFE-BA7B-CF31BA634A83}" presName="header" presStyleLbl="node1" presStyleIdx="1" presStyleCnt="2" custLinFactNeighborX="122" custLinFactNeighborY="-12191"/>
      <dgm:spPr/>
      <dgm:t>
        <a:bodyPr/>
        <a:lstStyle/>
        <a:p>
          <a:endParaRPr lang="ru-RU"/>
        </a:p>
      </dgm:t>
    </dgm:pt>
    <dgm:pt modelId="{CDA2175E-79EE-4A10-9283-90673C9885D4}" type="pres">
      <dgm:prSet presAssocID="{F4E3596D-7CD2-48A3-A591-350887697262}" presName="parTrans" presStyleLbl="sibTrans2D1" presStyleIdx="2" presStyleCnt="4"/>
      <dgm:spPr/>
      <dgm:t>
        <a:bodyPr/>
        <a:lstStyle/>
        <a:p>
          <a:endParaRPr lang="ru-RU"/>
        </a:p>
      </dgm:t>
    </dgm:pt>
    <dgm:pt modelId="{07FD27DE-F3CF-458A-B328-832FFBB3C37E}" type="pres">
      <dgm:prSet presAssocID="{C9ECFDAB-E81E-4E63-AB13-D9587AFB9171}" presName="child" presStyleLbl="alignAccFollowNode1" presStyleIdx="2" presStyleCnt="4" custScaleY="188789" custLinFactNeighborX="122" custLinFactNeighborY="792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24A25-3745-476D-BB58-84A84C19BAF0}" type="pres">
      <dgm:prSet presAssocID="{10C386EB-0691-430B-8CEA-67AD7BAC03A5}" presName="sibTrans" presStyleLbl="sibTrans2D1" presStyleIdx="3" presStyleCnt="4"/>
      <dgm:spPr/>
      <dgm:t>
        <a:bodyPr/>
        <a:lstStyle/>
        <a:p>
          <a:endParaRPr lang="ru-RU"/>
        </a:p>
      </dgm:t>
    </dgm:pt>
    <dgm:pt modelId="{7EBADA32-CBE5-44E2-AA61-59D4D4C0F621}" type="pres">
      <dgm:prSet presAssocID="{BA31CF25-B2C4-412F-85CB-4D8C4223A42A}" presName="child" presStyleLbl="alignAccFollowNode1" presStyleIdx="3" presStyleCnt="4" custScaleY="199044" custLinFactY="1305" custLinFactNeighborX="12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86336-D571-4305-AF7D-27D8DDF26B74}" type="presOf" srcId="{4751040B-19CE-452C-AC47-28A5437292BB}" destId="{2A0F02FD-284E-4859-B699-DFFEBCA52673}" srcOrd="0" destOrd="0" presId="urn:microsoft.com/office/officeart/2005/8/layout/lProcess1"/>
    <dgm:cxn modelId="{870AD1F6-B395-4996-A725-26085C46536A}" type="presOf" srcId="{01C4B40A-38A1-4F03-AAA2-AD25B6C05E4C}" destId="{6D755E1E-6A44-4F3F-905E-AD5CCF154E90}" srcOrd="0" destOrd="0" presId="urn:microsoft.com/office/officeart/2005/8/layout/lProcess1"/>
    <dgm:cxn modelId="{48C9B662-B90E-4217-B3C7-42D8434A4DEF}" type="presOf" srcId="{F4E3596D-7CD2-48A3-A591-350887697262}" destId="{CDA2175E-79EE-4A10-9283-90673C9885D4}" srcOrd="0" destOrd="0" presId="urn:microsoft.com/office/officeart/2005/8/layout/lProcess1"/>
    <dgm:cxn modelId="{D380323A-807A-450B-912E-202604451809}" srcId="{4751040B-19CE-452C-AC47-28A5437292BB}" destId="{3619CB8B-CD1B-47FE-8914-CD439844336F}" srcOrd="1" destOrd="0" parTransId="{0DA934B7-F2DF-4473-8FDA-859B9D874F7D}" sibTransId="{23B2CE31-8FD6-4BAB-89FE-1CC44E918F9A}"/>
    <dgm:cxn modelId="{A36FDE1F-5242-460A-B34F-32CA6401DD59}" srcId="{3AB25A1B-5F98-4CFE-BA7B-CF31BA634A83}" destId="{C9ECFDAB-E81E-4E63-AB13-D9587AFB9171}" srcOrd="0" destOrd="0" parTransId="{F4E3596D-7CD2-48A3-A591-350887697262}" sibTransId="{10C386EB-0691-430B-8CEA-67AD7BAC03A5}"/>
    <dgm:cxn modelId="{6252AB0E-7233-466F-B270-EEC358F625E9}" type="presOf" srcId="{BA31CF25-B2C4-412F-85CB-4D8C4223A42A}" destId="{7EBADA32-CBE5-44E2-AA61-59D4D4C0F621}" srcOrd="0" destOrd="0" presId="urn:microsoft.com/office/officeart/2005/8/layout/lProcess1"/>
    <dgm:cxn modelId="{15757490-0F0D-4394-9630-6F795949AF5F}" srcId="{4751040B-19CE-452C-AC47-28A5437292BB}" destId="{18982C73-DB22-4C38-A983-3796F79DA42B}" srcOrd="0" destOrd="0" parTransId="{01C4B40A-38A1-4F03-AAA2-AD25B6C05E4C}" sibTransId="{7E213D0E-3E78-42B3-8CE0-B8B3F788B31B}"/>
    <dgm:cxn modelId="{F8F1FC3A-9F6A-42AA-A3D7-99F262292A95}" srcId="{3AB25A1B-5F98-4CFE-BA7B-CF31BA634A83}" destId="{BA31CF25-B2C4-412F-85CB-4D8C4223A42A}" srcOrd="1" destOrd="0" parTransId="{3152D018-5C9E-428A-81DF-2223D45D1E4F}" sibTransId="{53B99726-7EBF-4435-8048-82264F3E20F8}"/>
    <dgm:cxn modelId="{3451B5B9-A98C-482F-AD05-60F1F1F6F260}" srcId="{2D32DF42-8DAE-43FE-A090-4460B7DA1DEA}" destId="{4751040B-19CE-452C-AC47-28A5437292BB}" srcOrd="0" destOrd="0" parTransId="{7BF423B2-61F4-4C9C-B0A8-96FFD61565A8}" sibTransId="{287AB4BC-1BFB-4113-BDB4-2AF37B1A8D85}"/>
    <dgm:cxn modelId="{C7192A6F-B053-485C-A8C1-91B1B73DAF63}" type="presOf" srcId="{10C386EB-0691-430B-8CEA-67AD7BAC03A5}" destId="{E7B24A25-3745-476D-BB58-84A84C19BAF0}" srcOrd="0" destOrd="0" presId="urn:microsoft.com/office/officeart/2005/8/layout/lProcess1"/>
    <dgm:cxn modelId="{C841D741-E860-4AF5-92E4-411C25D348C2}" type="presOf" srcId="{2D32DF42-8DAE-43FE-A090-4460B7DA1DEA}" destId="{06A80EB6-5AF9-491F-960B-FA0094E298D2}" srcOrd="0" destOrd="0" presId="urn:microsoft.com/office/officeart/2005/8/layout/lProcess1"/>
    <dgm:cxn modelId="{44B2C338-E4E4-4C9F-A5B2-CEF093F08B15}" type="presOf" srcId="{3AB25A1B-5F98-4CFE-BA7B-CF31BA634A83}" destId="{E8CEBD92-0B79-4FF5-8E92-FA918913C74E}" srcOrd="0" destOrd="0" presId="urn:microsoft.com/office/officeart/2005/8/layout/lProcess1"/>
    <dgm:cxn modelId="{40ED6EEE-CBBE-40AB-B3F0-CB553780A169}" srcId="{2D32DF42-8DAE-43FE-A090-4460B7DA1DEA}" destId="{3AB25A1B-5F98-4CFE-BA7B-CF31BA634A83}" srcOrd="1" destOrd="0" parTransId="{475DB8D7-FE04-4123-B647-6C7CC3EA9402}" sibTransId="{FEF8967F-FD20-4ED4-A937-E987D9846290}"/>
    <dgm:cxn modelId="{3C849528-FDE3-4876-804D-20D6EEA8A2DF}" type="presOf" srcId="{7E213D0E-3E78-42B3-8CE0-B8B3F788B31B}" destId="{A3D6B861-6A43-46DB-8673-D3E9627C6166}" srcOrd="0" destOrd="0" presId="urn:microsoft.com/office/officeart/2005/8/layout/lProcess1"/>
    <dgm:cxn modelId="{80E2DD44-69B5-4411-AEBC-594FA137166A}" type="presOf" srcId="{3619CB8B-CD1B-47FE-8914-CD439844336F}" destId="{FD954BC9-270A-4E34-ADF0-3DF5ECE04A93}" srcOrd="0" destOrd="0" presId="urn:microsoft.com/office/officeart/2005/8/layout/lProcess1"/>
    <dgm:cxn modelId="{C277E713-E409-4A0C-939D-C6E09EF426A7}" type="presOf" srcId="{18982C73-DB22-4C38-A983-3796F79DA42B}" destId="{D473383B-95DB-422D-A7EB-CB42739472C9}" srcOrd="0" destOrd="0" presId="urn:microsoft.com/office/officeart/2005/8/layout/lProcess1"/>
    <dgm:cxn modelId="{ABCE9375-93D2-4D16-8723-BB13A3F26C77}" type="presOf" srcId="{C9ECFDAB-E81E-4E63-AB13-D9587AFB9171}" destId="{07FD27DE-F3CF-458A-B328-832FFBB3C37E}" srcOrd="0" destOrd="0" presId="urn:microsoft.com/office/officeart/2005/8/layout/lProcess1"/>
    <dgm:cxn modelId="{FC3C1D93-0714-435A-87CC-18E175C13BE5}" type="presParOf" srcId="{06A80EB6-5AF9-491F-960B-FA0094E298D2}" destId="{5F76AD82-DF36-47A9-9525-0C17617B8006}" srcOrd="0" destOrd="0" presId="urn:microsoft.com/office/officeart/2005/8/layout/lProcess1"/>
    <dgm:cxn modelId="{F7356AA2-6292-4F9C-B61B-EBF049AC30E2}" type="presParOf" srcId="{5F76AD82-DF36-47A9-9525-0C17617B8006}" destId="{2A0F02FD-284E-4859-B699-DFFEBCA52673}" srcOrd="0" destOrd="0" presId="urn:microsoft.com/office/officeart/2005/8/layout/lProcess1"/>
    <dgm:cxn modelId="{04A7DE89-A8F8-45A9-B57C-86B86C4F62EF}" type="presParOf" srcId="{5F76AD82-DF36-47A9-9525-0C17617B8006}" destId="{6D755E1E-6A44-4F3F-905E-AD5CCF154E90}" srcOrd="1" destOrd="0" presId="urn:microsoft.com/office/officeart/2005/8/layout/lProcess1"/>
    <dgm:cxn modelId="{6D467D5E-75D8-4EEE-8447-8FC8348A454D}" type="presParOf" srcId="{5F76AD82-DF36-47A9-9525-0C17617B8006}" destId="{D473383B-95DB-422D-A7EB-CB42739472C9}" srcOrd="2" destOrd="0" presId="urn:microsoft.com/office/officeart/2005/8/layout/lProcess1"/>
    <dgm:cxn modelId="{BD75F3BC-884E-44E2-AD05-AB4732049B3A}" type="presParOf" srcId="{5F76AD82-DF36-47A9-9525-0C17617B8006}" destId="{A3D6B861-6A43-46DB-8673-D3E9627C6166}" srcOrd="3" destOrd="0" presId="urn:microsoft.com/office/officeart/2005/8/layout/lProcess1"/>
    <dgm:cxn modelId="{591D436E-0C2F-48FC-A328-625561E733F6}" type="presParOf" srcId="{5F76AD82-DF36-47A9-9525-0C17617B8006}" destId="{FD954BC9-270A-4E34-ADF0-3DF5ECE04A93}" srcOrd="4" destOrd="0" presId="urn:microsoft.com/office/officeart/2005/8/layout/lProcess1"/>
    <dgm:cxn modelId="{B4ADB7B4-9F2A-40A9-8D49-F320BD4CE805}" type="presParOf" srcId="{06A80EB6-5AF9-491F-960B-FA0094E298D2}" destId="{29695AE0-21EC-4D14-ABBA-A118F120ACE4}" srcOrd="1" destOrd="0" presId="urn:microsoft.com/office/officeart/2005/8/layout/lProcess1"/>
    <dgm:cxn modelId="{DF821192-5F9A-442E-813B-CD9800F877A5}" type="presParOf" srcId="{06A80EB6-5AF9-491F-960B-FA0094E298D2}" destId="{334B198A-AAC2-46D8-A826-2543BF881C46}" srcOrd="2" destOrd="0" presId="urn:microsoft.com/office/officeart/2005/8/layout/lProcess1"/>
    <dgm:cxn modelId="{F2A25A04-B496-4AC8-9C40-2E9DD2A7BBDC}" type="presParOf" srcId="{334B198A-AAC2-46D8-A826-2543BF881C46}" destId="{E8CEBD92-0B79-4FF5-8E92-FA918913C74E}" srcOrd="0" destOrd="0" presId="urn:microsoft.com/office/officeart/2005/8/layout/lProcess1"/>
    <dgm:cxn modelId="{7F805A65-0FD5-4B37-8670-E4364D59EACE}" type="presParOf" srcId="{334B198A-AAC2-46D8-A826-2543BF881C46}" destId="{CDA2175E-79EE-4A10-9283-90673C9885D4}" srcOrd="1" destOrd="0" presId="urn:microsoft.com/office/officeart/2005/8/layout/lProcess1"/>
    <dgm:cxn modelId="{153D3BF0-97B3-4CBA-854F-AE851D963350}" type="presParOf" srcId="{334B198A-AAC2-46D8-A826-2543BF881C46}" destId="{07FD27DE-F3CF-458A-B328-832FFBB3C37E}" srcOrd="2" destOrd="0" presId="urn:microsoft.com/office/officeart/2005/8/layout/lProcess1"/>
    <dgm:cxn modelId="{1FF13884-B106-4EAE-A486-414B2E81D499}" type="presParOf" srcId="{334B198A-AAC2-46D8-A826-2543BF881C46}" destId="{E7B24A25-3745-476D-BB58-84A84C19BAF0}" srcOrd="3" destOrd="0" presId="urn:microsoft.com/office/officeart/2005/8/layout/lProcess1"/>
    <dgm:cxn modelId="{AB533D21-1C8D-4C7E-9EEC-5167CF1EA990}" type="presParOf" srcId="{334B198A-AAC2-46D8-A826-2543BF881C46}" destId="{7EBADA32-CBE5-44E2-AA61-59D4D4C0F621}" srcOrd="4" destOrd="0" presId="urn:microsoft.com/office/officeart/2005/8/layout/l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B12DC6C-9613-41B1-B9CE-33BAB1BEA6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198A3D-5F57-4625-AA65-4DF2FE4A6C68}">
      <dgm:prSet custT="1"/>
      <dgm:spPr/>
      <dgm:t>
        <a:bodyPr/>
        <a:lstStyle/>
        <a:p>
          <a:r>
            <a:rPr lang="ru-RU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CD8+ </a:t>
          </a:r>
          <a:endParaRPr lang="ru-RU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493286-8DBC-42C0-B5AA-E22F0BCFBACD}" type="parTrans" cxnId="{97DF5A60-D049-49D9-BF86-7651A8312368}">
      <dgm:prSet/>
      <dgm:spPr/>
      <dgm:t>
        <a:bodyPr/>
        <a:lstStyle/>
        <a:p>
          <a:endParaRPr lang="ru-RU"/>
        </a:p>
      </dgm:t>
    </dgm:pt>
    <dgm:pt modelId="{8D085965-4449-4A85-AB32-330243B29A1F}" type="sibTrans" cxnId="{97DF5A60-D049-49D9-BF86-7651A8312368}">
      <dgm:prSet/>
      <dgm:spPr/>
      <dgm:t>
        <a:bodyPr/>
        <a:lstStyle/>
        <a:p>
          <a:endParaRPr lang="ru-RU"/>
        </a:p>
      </dgm:t>
    </dgm:pt>
    <dgm:pt modelId="{6CF7944A-EE64-46F3-B02D-296CEB8F5AFD}">
      <dgm:prSet/>
      <dgm:spPr/>
      <dgm:t>
        <a:bodyPr/>
        <a:lstStyle/>
        <a:p>
          <a:r>
            <a:rPr lang="ru-RU" b="1"/>
            <a:t>в группе О1 </a:t>
          </a:r>
          <a:r>
            <a:rPr lang="ru-RU" b="1">
              <a:sym typeface="Wingdings 3" panose="05040102010807070707" pitchFamily="18" charset="2"/>
            </a:rPr>
            <a:t></a:t>
          </a:r>
          <a:r>
            <a:rPr lang="ru-RU" b="1"/>
            <a:t> на 7,15%, </a:t>
          </a:r>
          <a:endParaRPr lang="ru-RU"/>
        </a:p>
      </dgm:t>
    </dgm:pt>
    <dgm:pt modelId="{F75FF18D-B449-4AE8-9735-0A67C4DDB356}" type="parTrans" cxnId="{029D6EB6-6E1B-4A40-9720-121DFC945F76}">
      <dgm:prSet/>
      <dgm:spPr/>
      <dgm:t>
        <a:bodyPr/>
        <a:lstStyle/>
        <a:p>
          <a:endParaRPr lang="ru-RU"/>
        </a:p>
      </dgm:t>
    </dgm:pt>
    <dgm:pt modelId="{8DA979EB-0C47-47EA-813C-E45832B61C5F}" type="sibTrans" cxnId="{029D6EB6-6E1B-4A40-9720-121DFC945F76}">
      <dgm:prSet/>
      <dgm:spPr/>
      <dgm:t>
        <a:bodyPr/>
        <a:lstStyle/>
        <a:p>
          <a:endParaRPr lang="ru-RU"/>
        </a:p>
      </dgm:t>
    </dgm:pt>
    <dgm:pt modelId="{1806FDF0-53C7-4BCE-9B88-84497BD07EA4}">
      <dgm:prSet/>
      <dgm:spPr/>
      <dgm:t>
        <a:bodyPr/>
        <a:lstStyle/>
        <a:p>
          <a:r>
            <a:rPr lang="ru-RU" b="1"/>
            <a:t>в группе О2 </a:t>
          </a:r>
          <a:r>
            <a:rPr lang="ru-RU" b="1">
              <a:sym typeface="Wingdings 3" panose="05040102010807070707" pitchFamily="18" charset="2"/>
            </a:rPr>
            <a:t></a:t>
          </a:r>
          <a:r>
            <a:rPr lang="ru-RU" b="1"/>
            <a:t> до 19,23</a:t>
          </a:r>
          <a:r>
            <a:rPr lang="ru-RU" b="1">
              <a:sym typeface="Symbol" panose="05050102010706020507" pitchFamily="18" charset="2"/>
            </a:rPr>
            <a:t></a:t>
          </a:r>
          <a:r>
            <a:rPr lang="ru-RU" b="1"/>
            <a:t>0,22%, </a:t>
          </a:r>
          <a:endParaRPr lang="ru-RU"/>
        </a:p>
      </dgm:t>
    </dgm:pt>
    <dgm:pt modelId="{3595D74A-2E87-4113-AF57-66B2B0B945FA}" type="parTrans" cxnId="{E587D4BE-71D0-4FE6-AD2F-1058A43040F0}">
      <dgm:prSet/>
      <dgm:spPr/>
      <dgm:t>
        <a:bodyPr/>
        <a:lstStyle/>
        <a:p>
          <a:endParaRPr lang="ru-RU"/>
        </a:p>
      </dgm:t>
    </dgm:pt>
    <dgm:pt modelId="{E406A464-BF86-4468-986F-7A67ECCB0182}" type="sibTrans" cxnId="{E587D4BE-71D0-4FE6-AD2F-1058A43040F0}">
      <dgm:prSet/>
      <dgm:spPr/>
      <dgm:t>
        <a:bodyPr/>
        <a:lstStyle/>
        <a:p>
          <a:endParaRPr lang="ru-RU"/>
        </a:p>
      </dgm:t>
    </dgm:pt>
    <dgm:pt modelId="{E1D4AD60-3AD6-44EC-8446-21D0BFE66FF0}">
      <dgm:prSet custT="1"/>
      <dgm:spPr/>
      <dgm:t>
        <a:bodyPr/>
        <a:lstStyle/>
        <a:p>
          <a:r>
            <a: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CD4/ CD8 </a:t>
          </a:r>
          <a:endParaRPr lang="ru-RU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EA262E-3898-44EC-B566-53C63C5DDCD6}" type="parTrans" cxnId="{AD770547-6413-40F6-84DE-AD394135B0B4}">
      <dgm:prSet/>
      <dgm:spPr/>
      <dgm:t>
        <a:bodyPr/>
        <a:lstStyle/>
        <a:p>
          <a:endParaRPr lang="ru-RU"/>
        </a:p>
      </dgm:t>
    </dgm:pt>
    <dgm:pt modelId="{46361FE8-E835-477B-A751-D8BB4882864A}" type="sibTrans" cxnId="{AD770547-6413-40F6-84DE-AD394135B0B4}">
      <dgm:prSet/>
      <dgm:spPr/>
      <dgm:t>
        <a:bodyPr/>
        <a:lstStyle/>
        <a:p>
          <a:endParaRPr lang="ru-RU"/>
        </a:p>
      </dgm:t>
    </dgm:pt>
    <dgm:pt modelId="{E5E8FE0D-B1FE-421A-8407-CF60147B3FC6}">
      <dgm:prSet/>
      <dgm:spPr/>
      <dgm:t>
        <a:bodyPr/>
        <a:lstStyle/>
        <a:p>
          <a:r>
            <a:rPr lang="ru-RU" b="1"/>
            <a:t>нормализация у пациенток группы О1, </a:t>
          </a:r>
          <a:endParaRPr lang="ru-RU"/>
        </a:p>
      </dgm:t>
    </dgm:pt>
    <dgm:pt modelId="{1BEAA270-378A-468B-B05D-B24F6433685B}" type="parTrans" cxnId="{270D23BA-A51F-49EC-9A5D-3116ABEFB682}">
      <dgm:prSet/>
      <dgm:spPr/>
      <dgm:t>
        <a:bodyPr/>
        <a:lstStyle/>
        <a:p>
          <a:endParaRPr lang="ru-RU"/>
        </a:p>
      </dgm:t>
    </dgm:pt>
    <dgm:pt modelId="{50D098E0-44F4-49A3-943C-0DD4ABDD2AC5}" type="sibTrans" cxnId="{270D23BA-A51F-49EC-9A5D-3116ABEFB682}">
      <dgm:prSet/>
      <dgm:spPr/>
      <dgm:t>
        <a:bodyPr/>
        <a:lstStyle/>
        <a:p>
          <a:endParaRPr lang="ru-RU"/>
        </a:p>
      </dgm:t>
    </dgm:pt>
    <dgm:pt modelId="{33902B4A-55A9-4B5B-B372-3E4A40303A8A}">
      <dgm:prSet/>
      <dgm:spPr/>
      <dgm:t>
        <a:bodyPr/>
        <a:lstStyle/>
        <a:p>
          <a:r>
            <a:rPr lang="ru-RU" b="1"/>
            <a:t>в</a:t>
          </a:r>
          <a:r>
            <a:rPr lang="en-US" b="1"/>
            <a:t> </a:t>
          </a:r>
          <a:r>
            <a:rPr lang="uk-UA" b="1"/>
            <a:t>г</a:t>
          </a:r>
          <a:r>
            <a:rPr lang="ru-RU" b="1"/>
            <a:t>руппе О2 этот коэффициент незначительно </a:t>
          </a:r>
          <a:r>
            <a:rPr lang="ru-RU" b="1">
              <a:sym typeface="Wingdings 3" panose="05040102010807070707" pitchFamily="18" charset="2"/>
            </a:rPr>
            <a:t></a:t>
          </a:r>
          <a:r>
            <a:rPr lang="ru-RU" b="1"/>
            <a:t>, но оставался меньше нормы</a:t>
          </a:r>
          <a:endParaRPr lang="ru-RU"/>
        </a:p>
      </dgm:t>
    </dgm:pt>
    <dgm:pt modelId="{2B88E1C9-0966-4F3C-84F8-5EEFFA04325F}" type="parTrans" cxnId="{929DBB56-FCEE-4F61-9FC8-06BC68CF94EA}">
      <dgm:prSet/>
      <dgm:spPr/>
      <dgm:t>
        <a:bodyPr/>
        <a:lstStyle/>
        <a:p>
          <a:endParaRPr lang="ru-RU"/>
        </a:p>
      </dgm:t>
    </dgm:pt>
    <dgm:pt modelId="{8E084723-BCAB-4C73-A823-09AAA6C2FB64}" type="sibTrans" cxnId="{929DBB56-FCEE-4F61-9FC8-06BC68CF94EA}">
      <dgm:prSet/>
      <dgm:spPr/>
      <dgm:t>
        <a:bodyPr/>
        <a:lstStyle/>
        <a:p>
          <a:endParaRPr lang="ru-RU"/>
        </a:p>
      </dgm:t>
    </dgm:pt>
    <dgm:pt modelId="{3B259BB1-BBDE-48F5-B4DE-62F77FD5BBA5}">
      <dgm:prSet custT="1"/>
      <dgm:spPr/>
      <dgm:t>
        <a:bodyPr/>
        <a:lstStyle/>
        <a:p>
          <a:r>
            <a:rPr 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CD16 </a:t>
          </a:r>
          <a:endParaRPr lang="ru-RU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1D5EA3-42D1-4D5E-BDD7-E8DFF041EDB0}" type="parTrans" cxnId="{1C476589-797C-46E9-9056-3B76A132959D}">
      <dgm:prSet/>
      <dgm:spPr/>
      <dgm:t>
        <a:bodyPr/>
        <a:lstStyle/>
        <a:p>
          <a:endParaRPr lang="ru-RU"/>
        </a:p>
      </dgm:t>
    </dgm:pt>
    <dgm:pt modelId="{089D4FA6-6920-4320-AFF9-70F43234AA78}" type="sibTrans" cxnId="{1C476589-797C-46E9-9056-3B76A132959D}">
      <dgm:prSet/>
      <dgm:spPr/>
      <dgm:t>
        <a:bodyPr/>
        <a:lstStyle/>
        <a:p>
          <a:endParaRPr lang="ru-RU"/>
        </a:p>
      </dgm:t>
    </dgm:pt>
    <dgm:pt modelId="{FE09D906-FC98-457C-A8E1-F6C2A96F08B6}">
      <dgm:prSet/>
      <dgm:spPr/>
      <dgm:t>
        <a:bodyPr/>
        <a:lstStyle/>
        <a:p>
          <a:r>
            <a:rPr lang="ru-RU" b="1"/>
            <a:t>в группе О1 </a:t>
          </a:r>
          <a:r>
            <a:rPr lang="en-US" b="1">
              <a:sym typeface="Wingdings 3" panose="05040102010807070707" pitchFamily="18" charset="2"/>
            </a:rPr>
            <a:t></a:t>
          </a:r>
          <a:r>
            <a:rPr lang="ru-RU" b="1"/>
            <a:t>, и на 7-е сутки составил 17,80</a:t>
          </a:r>
          <a:r>
            <a:rPr lang="ru-RU" b="1">
              <a:sym typeface="Symbol" panose="05050102010706020507" pitchFamily="18" charset="2"/>
            </a:rPr>
            <a:t></a:t>
          </a:r>
          <a:r>
            <a:rPr lang="ru-RU" b="1"/>
            <a:t>0,35%, </a:t>
          </a:r>
          <a:endParaRPr lang="ru-RU"/>
        </a:p>
      </dgm:t>
    </dgm:pt>
    <dgm:pt modelId="{D45D2707-12D2-45AB-85BD-43E37DAE0433}" type="parTrans" cxnId="{FE69F4AD-1EE3-44B3-9CA7-90FB13A119CD}">
      <dgm:prSet/>
      <dgm:spPr/>
      <dgm:t>
        <a:bodyPr/>
        <a:lstStyle/>
        <a:p>
          <a:endParaRPr lang="ru-RU"/>
        </a:p>
      </dgm:t>
    </dgm:pt>
    <dgm:pt modelId="{A88756EB-FEDC-4FE9-95FD-138E41597788}" type="sibTrans" cxnId="{FE69F4AD-1EE3-44B3-9CA7-90FB13A119CD}">
      <dgm:prSet/>
      <dgm:spPr/>
      <dgm:t>
        <a:bodyPr/>
        <a:lstStyle/>
        <a:p>
          <a:endParaRPr lang="ru-RU"/>
        </a:p>
      </dgm:t>
    </dgm:pt>
    <dgm:pt modelId="{01261ED2-9B42-4A1F-823F-CB022BCDAA47}">
      <dgm:prSet/>
      <dgm:spPr/>
      <dgm:t>
        <a:bodyPr/>
        <a:lstStyle/>
        <a:p>
          <a:r>
            <a:rPr lang="ru-RU" b="1"/>
            <a:t>в группе О2 – </a:t>
          </a:r>
          <a:r>
            <a:rPr lang="ru-RU" b="1">
              <a:sym typeface="Wingdings 3" panose="05040102010807070707" pitchFamily="18" charset="2"/>
            </a:rPr>
            <a:t></a:t>
          </a:r>
          <a:r>
            <a:rPr lang="ru-RU" b="1"/>
            <a:t> более медленно и на 7-е сутки достиг 14,70±0,58%</a:t>
          </a:r>
          <a:endParaRPr lang="ru-RU"/>
        </a:p>
      </dgm:t>
    </dgm:pt>
    <dgm:pt modelId="{D0201A37-1615-410E-A5CE-D2530D81D150}" type="parTrans" cxnId="{CF4285B0-5222-4E0F-96EF-497EA81CAB9E}">
      <dgm:prSet/>
      <dgm:spPr/>
      <dgm:t>
        <a:bodyPr/>
        <a:lstStyle/>
        <a:p>
          <a:endParaRPr lang="ru-RU"/>
        </a:p>
      </dgm:t>
    </dgm:pt>
    <dgm:pt modelId="{9EA61C7A-150C-449E-A808-2F720560498F}" type="sibTrans" cxnId="{CF4285B0-5222-4E0F-96EF-497EA81CAB9E}">
      <dgm:prSet/>
      <dgm:spPr/>
      <dgm:t>
        <a:bodyPr/>
        <a:lstStyle/>
        <a:p>
          <a:endParaRPr lang="ru-RU"/>
        </a:p>
      </dgm:t>
    </dgm:pt>
    <dgm:pt modelId="{46140692-608A-4C25-AFA5-3CA16EF1510F}">
      <dgm:prSet custT="1"/>
      <dgm:spPr/>
      <dgm:t>
        <a:bodyPr/>
        <a:lstStyle/>
        <a:p>
          <a:r>
            <a:rPr 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CD22+ </a:t>
          </a:r>
          <a:endParaRPr lang="ru-RU" sz="4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D7D766-F51C-4C15-A886-9068629CB507}" type="parTrans" cxnId="{7CA3618D-ADFF-459F-8E8E-60AEE8077893}">
      <dgm:prSet/>
      <dgm:spPr/>
      <dgm:t>
        <a:bodyPr/>
        <a:lstStyle/>
        <a:p>
          <a:endParaRPr lang="ru-RU"/>
        </a:p>
      </dgm:t>
    </dgm:pt>
    <dgm:pt modelId="{06BF1CBB-EDDE-424D-A078-8055D80C5CD2}" type="sibTrans" cxnId="{7CA3618D-ADFF-459F-8E8E-60AEE8077893}">
      <dgm:prSet/>
      <dgm:spPr/>
      <dgm:t>
        <a:bodyPr/>
        <a:lstStyle/>
        <a:p>
          <a:endParaRPr lang="ru-RU"/>
        </a:p>
      </dgm:t>
    </dgm:pt>
    <dgm:pt modelId="{C14D75ED-A612-4D9C-892D-DE952DF9334F}">
      <dgm:prSet/>
      <dgm:spPr/>
      <dgm:t>
        <a:bodyPr/>
        <a:lstStyle/>
        <a:p>
          <a:r>
            <a:rPr lang="ru-RU" b="1"/>
            <a:t>в группе О1 </a:t>
          </a:r>
          <a:r>
            <a:rPr lang="ru-RU" b="1">
              <a:sym typeface="Wingdings 3" panose="05040102010807070707" pitchFamily="18" charset="2"/>
            </a:rPr>
            <a:t></a:t>
          </a:r>
          <a:r>
            <a:rPr lang="ru-RU" b="1"/>
            <a:t>, на 7-е сутки 19,84</a:t>
          </a:r>
          <a:r>
            <a:rPr lang="ru-RU" b="1">
              <a:sym typeface="Symbol" panose="05050102010706020507" pitchFamily="18" charset="2"/>
            </a:rPr>
            <a:t></a:t>
          </a:r>
          <a:r>
            <a:rPr lang="ru-RU" b="1"/>
            <a:t>0,65, а затем начал </a:t>
          </a:r>
          <a:r>
            <a:rPr lang="ru-RU" b="1">
              <a:sym typeface="Wingdings 3" panose="05040102010807070707" pitchFamily="18" charset="2"/>
            </a:rPr>
            <a:t></a:t>
          </a:r>
          <a:r>
            <a:rPr lang="ru-RU" b="1"/>
            <a:t>, что свидетельствует об активации В-клеточного звена иммунитета.</a:t>
          </a:r>
          <a:endParaRPr lang="ru-RU"/>
        </a:p>
      </dgm:t>
    </dgm:pt>
    <dgm:pt modelId="{414F1EB0-CD18-40C2-A561-C1A592E560FA}" type="parTrans" cxnId="{7526EB3E-F7DA-490F-9A41-5268639378B0}">
      <dgm:prSet/>
      <dgm:spPr/>
      <dgm:t>
        <a:bodyPr/>
        <a:lstStyle/>
        <a:p>
          <a:endParaRPr lang="ru-RU"/>
        </a:p>
      </dgm:t>
    </dgm:pt>
    <dgm:pt modelId="{1AD29E3C-210D-4934-9A05-A7181E0374E5}" type="sibTrans" cxnId="{7526EB3E-F7DA-490F-9A41-5268639378B0}">
      <dgm:prSet/>
      <dgm:spPr/>
      <dgm:t>
        <a:bodyPr/>
        <a:lstStyle/>
        <a:p>
          <a:endParaRPr lang="ru-RU"/>
        </a:p>
      </dgm:t>
    </dgm:pt>
    <dgm:pt modelId="{C4EF45DF-7415-4E41-9ABC-6F426044B278}" type="pres">
      <dgm:prSet presAssocID="{DB12DC6C-9613-41B1-B9CE-33BAB1BEA6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90B42C-9F9D-482F-B3FE-3745D17FEE2A}" type="pres">
      <dgm:prSet presAssocID="{A4198A3D-5F57-4625-AA65-4DF2FE4A6C68}" presName="linNode" presStyleCnt="0"/>
      <dgm:spPr/>
    </dgm:pt>
    <dgm:pt modelId="{802EF56B-D11A-4726-8246-BFABBC77FE40}" type="pres">
      <dgm:prSet presAssocID="{A4198A3D-5F57-4625-AA65-4DF2FE4A6C68}" presName="parentText" presStyleLbl="node1" presStyleIdx="0" presStyleCnt="4" custScaleX="65974" custLinFactNeighborX="-9570" custLinFactNeighborY="4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B30DB-295C-4725-BBE7-223A93A2A8DB}" type="pres">
      <dgm:prSet presAssocID="{A4198A3D-5F57-4625-AA65-4DF2FE4A6C68}" presName="descendantText" presStyleLbl="alignAccFollowNode1" presStyleIdx="0" presStyleCnt="4" custScaleX="116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B5160-B7B1-45A4-8603-DC16AA86C8ED}" type="pres">
      <dgm:prSet presAssocID="{8D085965-4449-4A85-AB32-330243B29A1F}" presName="sp" presStyleCnt="0"/>
      <dgm:spPr/>
    </dgm:pt>
    <dgm:pt modelId="{E5FA459D-DA18-4D30-B496-E00318F7FB5E}" type="pres">
      <dgm:prSet presAssocID="{E1D4AD60-3AD6-44EC-8446-21D0BFE66FF0}" presName="linNode" presStyleCnt="0"/>
      <dgm:spPr/>
    </dgm:pt>
    <dgm:pt modelId="{CA9DFAAD-2DEF-4EFC-B5D2-22E6C3389288}" type="pres">
      <dgm:prSet presAssocID="{E1D4AD60-3AD6-44EC-8446-21D0BFE66FF0}" presName="parentText" presStyleLbl="node1" presStyleIdx="1" presStyleCnt="4" custScaleX="65974" custLinFactNeighborX="-9570" custLinFactNeighborY="4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D34E8-A23B-419B-A940-FDEE74F07668}" type="pres">
      <dgm:prSet presAssocID="{E1D4AD60-3AD6-44EC-8446-21D0BFE66FF0}" presName="descendantText" presStyleLbl="alignAccFollowNode1" presStyleIdx="1" presStyleCnt="4" custScaleX="116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EBF6C-64B0-417D-A91A-01D902195E8B}" type="pres">
      <dgm:prSet presAssocID="{46361FE8-E835-477B-A751-D8BB4882864A}" presName="sp" presStyleCnt="0"/>
      <dgm:spPr/>
    </dgm:pt>
    <dgm:pt modelId="{70E5C067-805E-473C-BFD7-9E21789AC157}" type="pres">
      <dgm:prSet presAssocID="{3B259BB1-BBDE-48F5-B4DE-62F77FD5BBA5}" presName="linNode" presStyleCnt="0"/>
      <dgm:spPr/>
    </dgm:pt>
    <dgm:pt modelId="{FBEA7353-51A4-4438-A317-E84845466FFD}" type="pres">
      <dgm:prSet presAssocID="{3B259BB1-BBDE-48F5-B4DE-62F77FD5BBA5}" presName="parentText" presStyleLbl="node1" presStyleIdx="2" presStyleCnt="4" custScaleX="65974" custLinFactNeighborX="-9570" custLinFactNeighborY="4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D24BA-2AFE-4CF0-ACFE-008FD19EEEF6}" type="pres">
      <dgm:prSet presAssocID="{3B259BB1-BBDE-48F5-B4DE-62F77FD5BBA5}" presName="descendantText" presStyleLbl="alignAccFollowNode1" presStyleIdx="2" presStyleCnt="4" custScaleX="116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CFDF3-178B-461D-B521-2338AA54F0BA}" type="pres">
      <dgm:prSet presAssocID="{089D4FA6-6920-4320-AFF9-70F43234AA78}" presName="sp" presStyleCnt="0"/>
      <dgm:spPr/>
    </dgm:pt>
    <dgm:pt modelId="{E4D2AADC-3642-40B9-8390-4D2ACDFE1071}" type="pres">
      <dgm:prSet presAssocID="{46140692-608A-4C25-AFA5-3CA16EF1510F}" presName="linNode" presStyleCnt="0"/>
      <dgm:spPr/>
    </dgm:pt>
    <dgm:pt modelId="{94DE3BCE-097D-4EED-AA9E-BDC59C20AE3F}" type="pres">
      <dgm:prSet presAssocID="{46140692-608A-4C25-AFA5-3CA16EF1510F}" presName="parentText" presStyleLbl="node1" presStyleIdx="3" presStyleCnt="4" custScaleX="65974" custLinFactNeighborX="-9570" custLinFactNeighborY="4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7B5AE-56B9-4EB6-B124-81BCA972E0A8}" type="pres">
      <dgm:prSet presAssocID="{46140692-608A-4C25-AFA5-3CA16EF1510F}" presName="descendantText" presStyleLbl="alignAccFollowNode1" presStyleIdx="3" presStyleCnt="4" custScaleX="116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0D23BA-A51F-49EC-9A5D-3116ABEFB682}" srcId="{E1D4AD60-3AD6-44EC-8446-21D0BFE66FF0}" destId="{E5E8FE0D-B1FE-421A-8407-CF60147B3FC6}" srcOrd="0" destOrd="0" parTransId="{1BEAA270-378A-468B-B05D-B24F6433685B}" sibTransId="{50D098E0-44F4-49A3-943C-0DD4ABDD2AC5}"/>
    <dgm:cxn modelId="{7CA3618D-ADFF-459F-8E8E-60AEE8077893}" srcId="{DB12DC6C-9613-41B1-B9CE-33BAB1BEA618}" destId="{46140692-608A-4C25-AFA5-3CA16EF1510F}" srcOrd="3" destOrd="0" parTransId="{6ED7D766-F51C-4C15-A886-9068629CB507}" sibTransId="{06BF1CBB-EDDE-424D-A078-8055D80C5CD2}"/>
    <dgm:cxn modelId="{26336C8F-CFD0-4DFC-B5DA-3E66BC98FFCC}" type="presOf" srcId="{FE09D906-FC98-457C-A8E1-F6C2A96F08B6}" destId="{EFBD24BA-2AFE-4CF0-ACFE-008FD19EEEF6}" srcOrd="0" destOrd="0" presId="urn:microsoft.com/office/officeart/2005/8/layout/vList5"/>
    <dgm:cxn modelId="{1C476589-797C-46E9-9056-3B76A132959D}" srcId="{DB12DC6C-9613-41B1-B9CE-33BAB1BEA618}" destId="{3B259BB1-BBDE-48F5-B4DE-62F77FD5BBA5}" srcOrd="2" destOrd="0" parTransId="{A41D5EA3-42D1-4D5E-BDD7-E8DFF041EDB0}" sibTransId="{089D4FA6-6920-4320-AFF9-70F43234AA78}"/>
    <dgm:cxn modelId="{97DF5A60-D049-49D9-BF86-7651A8312368}" srcId="{DB12DC6C-9613-41B1-B9CE-33BAB1BEA618}" destId="{A4198A3D-5F57-4625-AA65-4DF2FE4A6C68}" srcOrd="0" destOrd="0" parTransId="{EE493286-8DBC-42C0-B5AA-E22F0BCFBACD}" sibTransId="{8D085965-4449-4A85-AB32-330243B29A1F}"/>
    <dgm:cxn modelId="{62924E20-A266-4F3D-9EFC-CA3B934CE1D7}" type="presOf" srcId="{DB12DC6C-9613-41B1-B9CE-33BAB1BEA618}" destId="{C4EF45DF-7415-4E41-9ABC-6F426044B278}" srcOrd="0" destOrd="0" presId="urn:microsoft.com/office/officeart/2005/8/layout/vList5"/>
    <dgm:cxn modelId="{7526EB3E-F7DA-490F-9A41-5268639378B0}" srcId="{46140692-608A-4C25-AFA5-3CA16EF1510F}" destId="{C14D75ED-A612-4D9C-892D-DE952DF9334F}" srcOrd="0" destOrd="0" parTransId="{414F1EB0-CD18-40C2-A561-C1A592E560FA}" sibTransId="{1AD29E3C-210D-4934-9A05-A7181E0374E5}"/>
    <dgm:cxn modelId="{5D9098BD-AA06-456E-A300-831C4C72BD1B}" type="presOf" srcId="{E5E8FE0D-B1FE-421A-8407-CF60147B3FC6}" destId="{BFDD34E8-A23B-419B-A940-FDEE74F07668}" srcOrd="0" destOrd="0" presId="urn:microsoft.com/office/officeart/2005/8/layout/vList5"/>
    <dgm:cxn modelId="{3370AA4A-4D5C-47BD-83E5-6A802FA1447E}" type="presOf" srcId="{C14D75ED-A612-4D9C-892D-DE952DF9334F}" destId="{B427B5AE-56B9-4EB6-B124-81BCA972E0A8}" srcOrd="0" destOrd="0" presId="urn:microsoft.com/office/officeart/2005/8/layout/vList5"/>
    <dgm:cxn modelId="{5D1D6ABC-BB90-4CE1-B68B-E3F01382507E}" type="presOf" srcId="{3B259BB1-BBDE-48F5-B4DE-62F77FD5BBA5}" destId="{FBEA7353-51A4-4438-A317-E84845466FFD}" srcOrd="0" destOrd="0" presId="urn:microsoft.com/office/officeart/2005/8/layout/vList5"/>
    <dgm:cxn modelId="{E3171E3D-006B-4EBA-B4AB-BF559EA67EA4}" type="presOf" srcId="{46140692-608A-4C25-AFA5-3CA16EF1510F}" destId="{94DE3BCE-097D-4EED-AA9E-BDC59C20AE3F}" srcOrd="0" destOrd="0" presId="urn:microsoft.com/office/officeart/2005/8/layout/vList5"/>
    <dgm:cxn modelId="{CF4285B0-5222-4E0F-96EF-497EA81CAB9E}" srcId="{3B259BB1-BBDE-48F5-B4DE-62F77FD5BBA5}" destId="{01261ED2-9B42-4A1F-823F-CB022BCDAA47}" srcOrd="1" destOrd="0" parTransId="{D0201A37-1615-410E-A5CE-D2530D81D150}" sibTransId="{9EA61C7A-150C-449E-A808-2F720560498F}"/>
    <dgm:cxn modelId="{143A31DA-4405-4323-A4C4-8971BA6EAB71}" type="presOf" srcId="{E1D4AD60-3AD6-44EC-8446-21D0BFE66FF0}" destId="{CA9DFAAD-2DEF-4EFC-B5D2-22E6C3389288}" srcOrd="0" destOrd="0" presId="urn:microsoft.com/office/officeart/2005/8/layout/vList5"/>
    <dgm:cxn modelId="{0CEBE830-1C80-41DA-A3EB-0837425A101B}" type="presOf" srcId="{A4198A3D-5F57-4625-AA65-4DF2FE4A6C68}" destId="{802EF56B-D11A-4726-8246-BFABBC77FE40}" srcOrd="0" destOrd="0" presId="urn:microsoft.com/office/officeart/2005/8/layout/vList5"/>
    <dgm:cxn modelId="{929DBB56-FCEE-4F61-9FC8-06BC68CF94EA}" srcId="{E1D4AD60-3AD6-44EC-8446-21D0BFE66FF0}" destId="{33902B4A-55A9-4B5B-B372-3E4A40303A8A}" srcOrd="1" destOrd="0" parTransId="{2B88E1C9-0966-4F3C-84F8-5EEFFA04325F}" sibTransId="{8E084723-BCAB-4C73-A823-09AAA6C2FB64}"/>
    <dgm:cxn modelId="{AD770547-6413-40F6-84DE-AD394135B0B4}" srcId="{DB12DC6C-9613-41B1-B9CE-33BAB1BEA618}" destId="{E1D4AD60-3AD6-44EC-8446-21D0BFE66FF0}" srcOrd="1" destOrd="0" parTransId="{C5EA262E-3898-44EC-B566-53C63C5DDCD6}" sibTransId="{46361FE8-E835-477B-A751-D8BB4882864A}"/>
    <dgm:cxn modelId="{A392A0CE-A88E-4940-AC4D-4EE464FD700B}" type="presOf" srcId="{6CF7944A-EE64-46F3-B02D-296CEB8F5AFD}" destId="{DD0B30DB-295C-4725-BBE7-223A93A2A8DB}" srcOrd="0" destOrd="0" presId="urn:microsoft.com/office/officeart/2005/8/layout/vList5"/>
    <dgm:cxn modelId="{2B2BBBE7-151C-47C5-9CFA-447700701E35}" type="presOf" srcId="{01261ED2-9B42-4A1F-823F-CB022BCDAA47}" destId="{EFBD24BA-2AFE-4CF0-ACFE-008FD19EEEF6}" srcOrd="0" destOrd="1" presId="urn:microsoft.com/office/officeart/2005/8/layout/vList5"/>
    <dgm:cxn modelId="{D9FBE08C-8B4E-454D-A602-2C113E5CBD48}" type="presOf" srcId="{1806FDF0-53C7-4BCE-9B88-84497BD07EA4}" destId="{DD0B30DB-295C-4725-BBE7-223A93A2A8DB}" srcOrd="0" destOrd="1" presId="urn:microsoft.com/office/officeart/2005/8/layout/vList5"/>
    <dgm:cxn modelId="{FE69F4AD-1EE3-44B3-9CA7-90FB13A119CD}" srcId="{3B259BB1-BBDE-48F5-B4DE-62F77FD5BBA5}" destId="{FE09D906-FC98-457C-A8E1-F6C2A96F08B6}" srcOrd="0" destOrd="0" parTransId="{D45D2707-12D2-45AB-85BD-43E37DAE0433}" sibTransId="{A88756EB-FEDC-4FE9-95FD-138E41597788}"/>
    <dgm:cxn modelId="{029D6EB6-6E1B-4A40-9720-121DFC945F76}" srcId="{A4198A3D-5F57-4625-AA65-4DF2FE4A6C68}" destId="{6CF7944A-EE64-46F3-B02D-296CEB8F5AFD}" srcOrd="0" destOrd="0" parTransId="{F75FF18D-B449-4AE8-9735-0A67C4DDB356}" sibTransId="{8DA979EB-0C47-47EA-813C-E45832B61C5F}"/>
    <dgm:cxn modelId="{E587D4BE-71D0-4FE6-AD2F-1058A43040F0}" srcId="{A4198A3D-5F57-4625-AA65-4DF2FE4A6C68}" destId="{1806FDF0-53C7-4BCE-9B88-84497BD07EA4}" srcOrd="1" destOrd="0" parTransId="{3595D74A-2E87-4113-AF57-66B2B0B945FA}" sibTransId="{E406A464-BF86-4468-986F-7A67ECCB0182}"/>
    <dgm:cxn modelId="{D43415D9-AF1C-497D-B1C6-18DE944C9FC0}" type="presOf" srcId="{33902B4A-55A9-4B5B-B372-3E4A40303A8A}" destId="{BFDD34E8-A23B-419B-A940-FDEE74F07668}" srcOrd="0" destOrd="1" presId="urn:microsoft.com/office/officeart/2005/8/layout/vList5"/>
    <dgm:cxn modelId="{928D370E-DE41-452A-9FCF-CAA65F38E880}" type="presParOf" srcId="{C4EF45DF-7415-4E41-9ABC-6F426044B278}" destId="{9B90B42C-9F9D-482F-B3FE-3745D17FEE2A}" srcOrd="0" destOrd="0" presId="urn:microsoft.com/office/officeart/2005/8/layout/vList5"/>
    <dgm:cxn modelId="{47EB01BD-1A25-4D3F-BFCB-40759DF9E5A5}" type="presParOf" srcId="{9B90B42C-9F9D-482F-B3FE-3745D17FEE2A}" destId="{802EF56B-D11A-4726-8246-BFABBC77FE40}" srcOrd="0" destOrd="0" presId="urn:microsoft.com/office/officeart/2005/8/layout/vList5"/>
    <dgm:cxn modelId="{97778039-0D0E-4CE1-A12F-1D9F3F7182D1}" type="presParOf" srcId="{9B90B42C-9F9D-482F-B3FE-3745D17FEE2A}" destId="{DD0B30DB-295C-4725-BBE7-223A93A2A8DB}" srcOrd="1" destOrd="0" presId="urn:microsoft.com/office/officeart/2005/8/layout/vList5"/>
    <dgm:cxn modelId="{4F8060AC-7036-4A92-9844-D746D3C763EC}" type="presParOf" srcId="{C4EF45DF-7415-4E41-9ABC-6F426044B278}" destId="{234B5160-B7B1-45A4-8603-DC16AA86C8ED}" srcOrd="1" destOrd="0" presId="urn:microsoft.com/office/officeart/2005/8/layout/vList5"/>
    <dgm:cxn modelId="{E97617DC-0475-4C16-BFD4-A20C81AA127C}" type="presParOf" srcId="{C4EF45DF-7415-4E41-9ABC-6F426044B278}" destId="{E5FA459D-DA18-4D30-B496-E00318F7FB5E}" srcOrd="2" destOrd="0" presId="urn:microsoft.com/office/officeart/2005/8/layout/vList5"/>
    <dgm:cxn modelId="{52A7AF5A-A6A0-4A79-9171-7A96E670E6E3}" type="presParOf" srcId="{E5FA459D-DA18-4D30-B496-E00318F7FB5E}" destId="{CA9DFAAD-2DEF-4EFC-B5D2-22E6C3389288}" srcOrd="0" destOrd="0" presId="urn:microsoft.com/office/officeart/2005/8/layout/vList5"/>
    <dgm:cxn modelId="{38AC7CE8-295D-4549-A4BB-E811744572B3}" type="presParOf" srcId="{E5FA459D-DA18-4D30-B496-E00318F7FB5E}" destId="{BFDD34E8-A23B-419B-A940-FDEE74F07668}" srcOrd="1" destOrd="0" presId="urn:microsoft.com/office/officeart/2005/8/layout/vList5"/>
    <dgm:cxn modelId="{7C5A93E7-2276-481C-B10C-F885C45BE918}" type="presParOf" srcId="{C4EF45DF-7415-4E41-9ABC-6F426044B278}" destId="{866EBF6C-64B0-417D-A91A-01D902195E8B}" srcOrd="3" destOrd="0" presId="urn:microsoft.com/office/officeart/2005/8/layout/vList5"/>
    <dgm:cxn modelId="{59B5A793-4A73-44E2-B731-F8B72898BF20}" type="presParOf" srcId="{C4EF45DF-7415-4E41-9ABC-6F426044B278}" destId="{70E5C067-805E-473C-BFD7-9E21789AC157}" srcOrd="4" destOrd="0" presId="urn:microsoft.com/office/officeart/2005/8/layout/vList5"/>
    <dgm:cxn modelId="{E48EE0AB-43BD-49A3-8D64-272B324C8AED}" type="presParOf" srcId="{70E5C067-805E-473C-BFD7-9E21789AC157}" destId="{FBEA7353-51A4-4438-A317-E84845466FFD}" srcOrd="0" destOrd="0" presId="urn:microsoft.com/office/officeart/2005/8/layout/vList5"/>
    <dgm:cxn modelId="{8C0048AA-8774-4696-8225-B26F62BD9A51}" type="presParOf" srcId="{70E5C067-805E-473C-BFD7-9E21789AC157}" destId="{EFBD24BA-2AFE-4CF0-ACFE-008FD19EEEF6}" srcOrd="1" destOrd="0" presId="urn:microsoft.com/office/officeart/2005/8/layout/vList5"/>
    <dgm:cxn modelId="{8E9C9216-4357-4C92-BA10-C30375235301}" type="presParOf" srcId="{C4EF45DF-7415-4E41-9ABC-6F426044B278}" destId="{E38CFDF3-178B-461D-B521-2338AA54F0BA}" srcOrd="5" destOrd="0" presId="urn:microsoft.com/office/officeart/2005/8/layout/vList5"/>
    <dgm:cxn modelId="{03AA737F-2F1E-4629-925C-9DEEB424DCBF}" type="presParOf" srcId="{C4EF45DF-7415-4E41-9ABC-6F426044B278}" destId="{E4D2AADC-3642-40B9-8390-4D2ACDFE1071}" srcOrd="6" destOrd="0" presId="urn:microsoft.com/office/officeart/2005/8/layout/vList5"/>
    <dgm:cxn modelId="{74A26008-C623-4708-9C3F-6C8603DD6158}" type="presParOf" srcId="{E4D2AADC-3642-40B9-8390-4D2ACDFE1071}" destId="{94DE3BCE-097D-4EED-AA9E-BDC59C20AE3F}" srcOrd="0" destOrd="0" presId="urn:microsoft.com/office/officeart/2005/8/layout/vList5"/>
    <dgm:cxn modelId="{D1A5EF04-7858-489E-BA77-08B6DABF2123}" type="presParOf" srcId="{E4D2AADC-3642-40B9-8390-4D2ACDFE1071}" destId="{B427B5AE-56B9-4EB6-B124-81BCA972E0A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E5D4A4-40AB-47FC-947F-AF9F1F95F8B4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DB60EA-3E79-4D60-9D5A-1765CB2E968A}">
      <dgm:prSet custT="1"/>
      <dgm:spPr/>
      <dgm:t>
        <a:bodyPr/>
        <a:lstStyle/>
        <a:p>
          <a:r>
            <a:rPr lang="ru-RU" sz="2800" b="1" dirty="0" err="1"/>
            <a:t>Ig</a:t>
          </a:r>
          <a:r>
            <a:rPr lang="ru-RU" sz="2800" b="1" dirty="0"/>
            <a:t> A и </a:t>
          </a:r>
          <a:r>
            <a:rPr lang="en-US" sz="2800" b="1" dirty="0" err="1"/>
            <a:t>Ig</a:t>
          </a:r>
          <a:r>
            <a:rPr lang="en-US" sz="2800" b="1" dirty="0"/>
            <a:t> M </a:t>
          </a:r>
          <a:endParaRPr lang="ru-RU" sz="2800" dirty="0"/>
        </a:p>
      </dgm:t>
    </dgm:pt>
    <dgm:pt modelId="{75A6134E-54E3-44A2-B4C9-09D022D16441}" type="parTrans" cxnId="{2314FCA4-7E67-4382-9C96-2C2F3B73F290}">
      <dgm:prSet/>
      <dgm:spPr/>
      <dgm:t>
        <a:bodyPr/>
        <a:lstStyle/>
        <a:p>
          <a:endParaRPr lang="ru-RU"/>
        </a:p>
      </dgm:t>
    </dgm:pt>
    <dgm:pt modelId="{DD7CFA79-C766-479C-88F9-D920F9F9D755}" type="sibTrans" cxnId="{2314FCA4-7E67-4382-9C96-2C2F3B73F290}">
      <dgm:prSet/>
      <dgm:spPr/>
      <dgm:t>
        <a:bodyPr/>
        <a:lstStyle/>
        <a:p>
          <a:endParaRPr lang="ru-RU"/>
        </a:p>
      </dgm:t>
    </dgm:pt>
    <dgm:pt modelId="{CBC20568-6D09-4F74-BDC8-68E6EADC4425}">
      <dgm:prSet custT="1"/>
      <dgm:spPr/>
      <dgm:t>
        <a:bodyPr/>
        <a:lstStyle/>
        <a:p>
          <a:r>
            <a:rPr lang="ru-RU" sz="1800" b="1"/>
            <a:t>в группе О1 </a:t>
          </a:r>
          <a:r>
            <a:rPr lang="ru-RU" sz="1800" b="1">
              <a:sym typeface="Wingdings 3" panose="05040102010807070707" pitchFamily="18" charset="2"/>
            </a:rPr>
            <a:t></a:t>
          </a:r>
          <a:r>
            <a:rPr lang="ru-RU" sz="1800" b="1"/>
            <a:t> , на 6-7 сут. уровень I</a:t>
          </a:r>
          <a:r>
            <a:rPr lang="en-US" sz="1800" b="1"/>
            <a:t>g </a:t>
          </a:r>
          <a:r>
            <a:rPr lang="ru-RU" sz="1800" b="1"/>
            <a:t>A у этих пациенток </a:t>
          </a:r>
          <a:r>
            <a:rPr lang="ru-RU" sz="1800" b="1">
              <a:sym typeface="Wingdings 3" panose="05040102010807070707" pitchFamily="18" charset="2"/>
            </a:rPr>
            <a:t></a:t>
          </a:r>
          <a:r>
            <a:rPr lang="ru-RU" sz="1800" b="1"/>
            <a:t> на 28,8 %, </a:t>
          </a:r>
          <a:r>
            <a:rPr lang="en-US" sz="1800" b="1"/>
            <a:t>Ig M </a:t>
          </a:r>
          <a:r>
            <a:rPr lang="ru-RU" sz="1800" b="1">
              <a:sym typeface="Wingdings 3" panose="05040102010807070707" pitchFamily="18" charset="2"/>
            </a:rPr>
            <a:t></a:t>
          </a:r>
          <a:r>
            <a:rPr lang="ru-RU" sz="1800" b="1"/>
            <a:t> на 33,8 % и на протяжении всего лечения они продолжали удерживаться на высоком уровне</a:t>
          </a:r>
          <a:endParaRPr lang="ru-RU" sz="1800"/>
        </a:p>
      </dgm:t>
    </dgm:pt>
    <dgm:pt modelId="{0DB9C36C-E423-477D-8321-6D6A9889C214}" type="parTrans" cxnId="{66A749A3-A5B3-43A1-86BD-D9F086E75B9C}">
      <dgm:prSet/>
      <dgm:spPr/>
      <dgm:t>
        <a:bodyPr/>
        <a:lstStyle/>
        <a:p>
          <a:endParaRPr lang="ru-RU"/>
        </a:p>
      </dgm:t>
    </dgm:pt>
    <dgm:pt modelId="{B603CD85-3748-4D94-A346-3486EB53DC97}" type="sibTrans" cxnId="{66A749A3-A5B3-43A1-86BD-D9F086E75B9C}">
      <dgm:prSet/>
      <dgm:spPr/>
      <dgm:t>
        <a:bodyPr/>
        <a:lstStyle/>
        <a:p>
          <a:endParaRPr lang="ru-RU"/>
        </a:p>
      </dgm:t>
    </dgm:pt>
    <dgm:pt modelId="{8E88BDB0-CB26-48EC-A02D-6D84DF20F561}">
      <dgm:prSet custT="1"/>
      <dgm:spPr/>
      <dgm:t>
        <a:bodyPr/>
        <a:lstStyle/>
        <a:p>
          <a:r>
            <a:rPr lang="ru-RU" sz="2800" b="1"/>
            <a:t>IL-1β </a:t>
          </a:r>
          <a:endParaRPr lang="ru-RU" sz="2800"/>
        </a:p>
      </dgm:t>
    </dgm:pt>
    <dgm:pt modelId="{A5E3AF73-3174-40CC-9C64-25417B5A5C4F}" type="parTrans" cxnId="{A0F5F2D9-AB2E-4AAF-86A4-346FB480E787}">
      <dgm:prSet/>
      <dgm:spPr/>
      <dgm:t>
        <a:bodyPr/>
        <a:lstStyle/>
        <a:p>
          <a:endParaRPr lang="ru-RU"/>
        </a:p>
      </dgm:t>
    </dgm:pt>
    <dgm:pt modelId="{26AE257E-0F92-4D03-915D-AEBF27A0DB54}" type="sibTrans" cxnId="{A0F5F2D9-AB2E-4AAF-86A4-346FB480E787}">
      <dgm:prSet/>
      <dgm:spPr/>
      <dgm:t>
        <a:bodyPr/>
        <a:lstStyle/>
        <a:p>
          <a:endParaRPr lang="ru-RU"/>
        </a:p>
      </dgm:t>
    </dgm:pt>
    <dgm:pt modelId="{5AF62BB9-A033-4618-B5FE-8A8428D39CC0}">
      <dgm:prSet custT="1"/>
      <dgm:spPr/>
      <dgm:t>
        <a:bodyPr/>
        <a:lstStyle/>
        <a:p>
          <a:r>
            <a:rPr lang="ru-RU" sz="1800" b="1"/>
            <a:t>в группе О1 </a:t>
          </a:r>
          <a:r>
            <a:rPr lang="ru-RU" sz="1800" b="1">
              <a:sym typeface="Wingdings 3" panose="05040102010807070707" pitchFamily="18" charset="2"/>
            </a:rPr>
            <a:t></a:t>
          </a:r>
          <a:r>
            <a:rPr lang="ru-RU" sz="1800" b="1"/>
            <a:t>, и к 7 суткам </a:t>
          </a:r>
          <a:r>
            <a:rPr lang="ru-RU" sz="1800" b="1">
              <a:sym typeface="Wingdings 3" panose="05040102010807070707" pitchFamily="18" charset="2"/>
            </a:rPr>
            <a:t></a:t>
          </a:r>
          <a:r>
            <a:rPr lang="ru-RU" sz="1800" b="1"/>
            <a:t> в 2,43 раза по сравнению с начальными показателями. </a:t>
          </a:r>
          <a:endParaRPr lang="ru-RU" sz="1800"/>
        </a:p>
      </dgm:t>
    </dgm:pt>
    <dgm:pt modelId="{0DE433F7-CA24-4E49-896B-76FE697FD13F}" type="parTrans" cxnId="{D5D168D6-5701-4566-B0F6-3A964DC4A708}">
      <dgm:prSet/>
      <dgm:spPr/>
      <dgm:t>
        <a:bodyPr/>
        <a:lstStyle/>
        <a:p>
          <a:endParaRPr lang="ru-RU"/>
        </a:p>
      </dgm:t>
    </dgm:pt>
    <dgm:pt modelId="{48BFD875-45D5-43B0-9632-22813650F549}" type="sibTrans" cxnId="{D5D168D6-5701-4566-B0F6-3A964DC4A708}">
      <dgm:prSet/>
      <dgm:spPr/>
      <dgm:t>
        <a:bodyPr/>
        <a:lstStyle/>
        <a:p>
          <a:endParaRPr lang="ru-RU"/>
        </a:p>
      </dgm:t>
    </dgm:pt>
    <dgm:pt modelId="{619249D2-281D-4431-A2F0-8874F2C51B7A}">
      <dgm:prSet custT="1"/>
      <dgm:spPr/>
      <dgm:t>
        <a:bodyPr/>
        <a:lstStyle/>
        <a:p>
          <a:r>
            <a:rPr lang="ru-RU" sz="1800" b="1"/>
            <a:t>у пациенток группы О2 на 7 сутки </a:t>
          </a:r>
          <a:r>
            <a:rPr lang="ru-RU" sz="1800" b="1">
              <a:sym typeface="Wingdings 3" panose="05040102010807070707" pitchFamily="18" charset="2"/>
            </a:rPr>
            <a:t></a:t>
          </a:r>
          <a:r>
            <a:rPr lang="ru-RU" sz="1800" b="1"/>
            <a:t> только в 1,37 раза. </a:t>
          </a:r>
          <a:endParaRPr lang="ru-RU" sz="1800"/>
        </a:p>
      </dgm:t>
    </dgm:pt>
    <dgm:pt modelId="{55F0672A-1BC6-4DD4-9E27-D6720775C433}" type="parTrans" cxnId="{D4A3D894-84DF-40C0-AEDA-5ADC9AAD6F13}">
      <dgm:prSet/>
      <dgm:spPr/>
      <dgm:t>
        <a:bodyPr/>
        <a:lstStyle/>
        <a:p>
          <a:endParaRPr lang="ru-RU"/>
        </a:p>
      </dgm:t>
    </dgm:pt>
    <dgm:pt modelId="{0B0F9802-F553-4787-A939-264EA924434E}" type="sibTrans" cxnId="{D4A3D894-84DF-40C0-AEDA-5ADC9AAD6F13}">
      <dgm:prSet/>
      <dgm:spPr/>
      <dgm:t>
        <a:bodyPr/>
        <a:lstStyle/>
        <a:p>
          <a:endParaRPr lang="ru-RU"/>
        </a:p>
      </dgm:t>
    </dgm:pt>
    <dgm:pt modelId="{C4EE6476-FAD6-4A3D-B195-6F72DEFF1A3F}">
      <dgm:prSet custT="1"/>
      <dgm:spPr/>
      <dgm:t>
        <a:bodyPr/>
        <a:lstStyle/>
        <a:p>
          <a:r>
            <a:rPr lang="ru-RU" sz="2800" b="1" dirty="0"/>
            <a:t>TNF-α </a:t>
          </a:r>
          <a:endParaRPr lang="ru-RU" sz="2800" dirty="0"/>
        </a:p>
      </dgm:t>
    </dgm:pt>
    <dgm:pt modelId="{7A07F372-DDDE-4340-B46C-8F1861855703}" type="parTrans" cxnId="{1AE658B7-4C9E-400B-A899-7829B74A94D2}">
      <dgm:prSet/>
      <dgm:spPr/>
      <dgm:t>
        <a:bodyPr/>
        <a:lstStyle/>
        <a:p>
          <a:endParaRPr lang="ru-RU"/>
        </a:p>
      </dgm:t>
    </dgm:pt>
    <dgm:pt modelId="{5298C165-3493-4845-BB49-27A36BECA79D}" type="sibTrans" cxnId="{1AE658B7-4C9E-400B-A899-7829B74A94D2}">
      <dgm:prSet/>
      <dgm:spPr/>
      <dgm:t>
        <a:bodyPr/>
        <a:lstStyle/>
        <a:p>
          <a:endParaRPr lang="ru-RU"/>
        </a:p>
      </dgm:t>
    </dgm:pt>
    <dgm:pt modelId="{427AE881-66A8-4595-82F9-C5EE3A2C4C0E}">
      <dgm:prSet custT="1"/>
      <dgm:spPr/>
      <dgm:t>
        <a:bodyPr/>
        <a:lstStyle/>
        <a:p>
          <a:r>
            <a:rPr lang="ru-RU" sz="1800" b="1" dirty="0"/>
            <a:t>в группе О1 уже на </a:t>
          </a:r>
          <a:r>
            <a:rPr lang="ru-RU" sz="1800" b="1" dirty="0" smtClean="0"/>
            <a:t>2 сутки </a:t>
          </a:r>
          <a:r>
            <a:rPr lang="ru-RU" sz="1800" b="1" dirty="0"/>
            <a:t>после </a:t>
          </a:r>
          <a:r>
            <a:rPr lang="ru-RU" sz="1800" b="1" dirty="0" err="1"/>
            <a:t>инфузии</a:t>
          </a:r>
          <a:r>
            <a:rPr lang="ru-RU" sz="1800" b="1" dirty="0"/>
            <a:t> он уменьшился с 97,81±3,17 до 79,32</a:t>
          </a:r>
          <a:r>
            <a:rPr lang="ru-RU" sz="1800" b="1" dirty="0">
              <a:sym typeface="Symbol" panose="05050102010706020507" pitchFamily="18" charset="2"/>
            </a:rPr>
            <a:t></a:t>
          </a:r>
          <a:r>
            <a:rPr lang="ru-RU" sz="1800" b="1" dirty="0"/>
            <a:t>5,68 </a:t>
          </a:r>
          <a:r>
            <a:rPr lang="ru-RU" sz="1800" b="1" dirty="0" err="1"/>
            <a:t>пг</a:t>
          </a:r>
          <a:r>
            <a:rPr lang="ru-RU" sz="1800" b="1" dirty="0"/>
            <a:t>/л, а к 6-7-м суткам – до 57,29</a:t>
          </a:r>
          <a:r>
            <a:rPr lang="ru-RU" sz="1800" b="1" dirty="0">
              <a:sym typeface="Symbol" panose="05050102010706020507" pitchFamily="18" charset="2"/>
            </a:rPr>
            <a:t></a:t>
          </a:r>
          <a:r>
            <a:rPr lang="ru-RU" sz="1800" b="1" dirty="0"/>
            <a:t>5,37 </a:t>
          </a:r>
          <a:r>
            <a:rPr lang="ru-RU" sz="1800" b="1" dirty="0" err="1"/>
            <a:t>пг</a:t>
          </a:r>
          <a:r>
            <a:rPr lang="ru-RU" sz="1800" b="1" dirty="0"/>
            <a:t>/л, то есть в 1,7 раза. </a:t>
          </a:r>
          <a:endParaRPr lang="ru-RU" sz="1800" dirty="0"/>
        </a:p>
      </dgm:t>
    </dgm:pt>
    <dgm:pt modelId="{D2BE9394-4A8F-405A-8513-A54609C16811}" type="parTrans" cxnId="{A03153FB-111D-4DBB-AFBE-BE85B62F79F5}">
      <dgm:prSet/>
      <dgm:spPr/>
      <dgm:t>
        <a:bodyPr/>
        <a:lstStyle/>
        <a:p>
          <a:endParaRPr lang="ru-RU"/>
        </a:p>
      </dgm:t>
    </dgm:pt>
    <dgm:pt modelId="{181E1545-DFFD-419C-8486-1EF5831422E0}" type="sibTrans" cxnId="{A03153FB-111D-4DBB-AFBE-BE85B62F79F5}">
      <dgm:prSet/>
      <dgm:spPr/>
      <dgm:t>
        <a:bodyPr/>
        <a:lstStyle/>
        <a:p>
          <a:endParaRPr lang="ru-RU"/>
        </a:p>
      </dgm:t>
    </dgm:pt>
    <dgm:pt modelId="{807EC374-8F05-4B46-B826-3988CD70B026}">
      <dgm:prSet custT="1"/>
      <dgm:spPr/>
      <dgm:t>
        <a:bodyPr/>
        <a:lstStyle/>
        <a:p>
          <a:r>
            <a:rPr lang="ru-RU" sz="1800" b="1" dirty="0"/>
            <a:t>в группе  О2 уровень этого цитокина также </a:t>
          </a:r>
          <a:r>
            <a:rPr lang="ru-RU" sz="1800" b="1" dirty="0">
              <a:sym typeface="Wingdings 3" panose="05040102010807070707" pitchFamily="18" charset="2"/>
            </a:rPr>
            <a:t></a:t>
          </a:r>
          <a:r>
            <a:rPr lang="ru-RU" sz="1800" b="1" dirty="0"/>
            <a:t>, но к 7-м суткам его показатель составлял 76,25</a:t>
          </a:r>
          <a:r>
            <a:rPr lang="ru-RU" sz="1800" b="1" dirty="0">
              <a:sym typeface="Symbol" panose="05050102010706020507" pitchFamily="18" charset="2"/>
            </a:rPr>
            <a:t></a:t>
          </a:r>
          <a:r>
            <a:rPr lang="ru-RU" sz="1800" b="1" dirty="0"/>
            <a:t>4,22 </a:t>
          </a:r>
          <a:r>
            <a:rPr lang="ru-RU" sz="1800" b="1" dirty="0" err="1"/>
            <a:t>пг</a:t>
          </a:r>
          <a:r>
            <a:rPr lang="ru-RU" sz="1800" b="1" dirty="0"/>
            <a:t>/л, что было меньше всего на 20,3% от исходного уровня.</a:t>
          </a:r>
          <a:endParaRPr lang="ru-RU" sz="1800" dirty="0"/>
        </a:p>
      </dgm:t>
    </dgm:pt>
    <dgm:pt modelId="{BEBE833E-74D7-4549-966B-97AAC2A03235}" type="parTrans" cxnId="{6746632D-3F41-4272-AEBC-112BB71203C6}">
      <dgm:prSet/>
      <dgm:spPr/>
      <dgm:t>
        <a:bodyPr/>
        <a:lstStyle/>
        <a:p>
          <a:endParaRPr lang="ru-RU"/>
        </a:p>
      </dgm:t>
    </dgm:pt>
    <dgm:pt modelId="{84C353A3-A492-48E9-95E2-6F1F39FD7C43}" type="sibTrans" cxnId="{6746632D-3F41-4272-AEBC-112BB71203C6}">
      <dgm:prSet/>
      <dgm:spPr/>
      <dgm:t>
        <a:bodyPr/>
        <a:lstStyle/>
        <a:p>
          <a:endParaRPr lang="ru-RU"/>
        </a:p>
      </dgm:t>
    </dgm:pt>
    <dgm:pt modelId="{74E2C4BD-032A-4B59-8F8F-72E5608A94DA}" type="pres">
      <dgm:prSet presAssocID="{F9E5D4A4-40AB-47FC-947F-AF9F1F95F8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1F25C5-F801-4D63-9A82-A0417B7C72E4}" type="pres">
      <dgm:prSet presAssocID="{64DB60EA-3E79-4D60-9D5A-1765CB2E968A}" presName="composite" presStyleCnt="0"/>
      <dgm:spPr/>
    </dgm:pt>
    <dgm:pt modelId="{2B5F35BE-EC84-412B-8B25-78C887E85235}" type="pres">
      <dgm:prSet presAssocID="{64DB60EA-3E79-4D60-9D5A-1765CB2E968A}" presName="parentText" presStyleLbl="alignNode1" presStyleIdx="0" presStyleCnt="3">
        <dgm:presLayoutVars>
          <dgm:chMax val="1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  <dgm:pt modelId="{D9F5A027-5F77-4547-B1BB-2AEE284BC18D}" type="pres">
      <dgm:prSet presAssocID="{64DB60EA-3E79-4D60-9D5A-1765CB2E968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41540-7634-4E62-9EB7-6DB80A40CBA1}" type="pres">
      <dgm:prSet presAssocID="{DD7CFA79-C766-479C-88F9-D920F9F9D755}" presName="sp" presStyleCnt="0"/>
      <dgm:spPr/>
    </dgm:pt>
    <dgm:pt modelId="{EE750B9F-9496-469A-9D3A-9ABAACB59031}" type="pres">
      <dgm:prSet presAssocID="{8E88BDB0-CB26-48EC-A02D-6D84DF20F561}" presName="composite" presStyleCnt="0"/>
      <dgm:spPr/>
    </dgm:pt>
    <dgm:pt modelId="{CA7C15EC-96F7-41F4-A856-933D88996A6E}" type="pres">
      <dgm:prSet presAssocID="{8E88BDB0-CB26-48EC-A02D-6D84DF20F561}" presName="parentText" presStyleLbl="alignNode1" presStyleIdx="1" presStyleCnt="3">
        <dgm:presLayoutVars>
          <dgm:chMax val="1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  <dgm:pt modelId="{ACE628E5-A8BB-42BA-849F-CEF8C5B522D9}" type="pres">
      <dgm:prSet presAssocID="{8E88BDB0-CB26-48EC-A02D-6D84DF20F56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2AD02-6BC7-485E-A426-CF8D3034C315}" type="pres">
      <dgm:prSet presAssocID="{26AE257E-0F92-4D03-915D-AEBF27A0DB54}" presName="sp" presStyleCnt="0"/>
      <dgm:spPr/>
    </dgm:pt>
    <dgm:pt modelId="{8D10C9C7-E50B-4A02-A340-5DB0CCFC9477}" type="pres">
      <dgm:prSet presAssocID="{C4EE6476-FAD6-4A3D-B195-6F72DEFF1A3F}" presName="composite" presStyleCnt="0"/>
      <dgm:spPr/>
    </dgm:pt>
    <dgm:pt modelId="{3F76ED44-18C6-42BC-81F1-770F39D5EFC6}" type="pres">
      <dgm:prSet presAssocID="{C4EE6476-FAD6-4A3D-B195-6F72DEFF1A3F}" presName="parentText" presStyleLbl="alignNode1" presStyleIdx="2" presStyleCnt="3">
        <dgm:presLayoutVars>
          <dgm:chMax val="1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  <dgm:pt modelId="{84EE6D37-48A5-437E-8A77-4B0FCCE980B6}" type="pres">
      <dgm:prSet presAssocID="{C4EE6476-FAD6-4A3D-B195-6F72DEFF1A3F}" presName="descendantText" presStyleLbl="alignAcc1" presStyleIdx="2" presStyleCnt="3" custScaleY="165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7065B1-ABFB-410C-A243-3E4D8275FBB9}" type="presOf" srcId="{C4EE6476-FAD6-4A3D-B195-6F72DEFF1A3F}" destId="{3F76ED44-18C6-42BC-81F1-770F39D5EFC6}" srcOrd="0" destOrd="0" presId="urn:microsoft.com/office/officeart/2005/8/layout/chevron2"/>
    <dgm:cxn modelId="{1AE658B7-4C9E-400B-A899-7829B74A94D2}" srcId="{F9E5D4A4-40AB-47FC-947F-AF9F1F95F8B4}" destId="{C4EE6476-FAD6-4A3D-B195-6F72DEFF1A3F}" srcOrd="2" destOrd="0" parTransId="{7A07F372-DDDE-4340-B46C-8F1861855703}" sibTransId="{5298C165-3493-4845-BB49-27A36BECA79D}"/>
    <dgm:cxn modelId="{9269F10C-00C8-47CB-A013-AF49ABE638A2}" type="presOf" srcId="{64DB60EA-3E79-4D60-9D5A-1765CB2E968A}" destId="{2B5F35BE-EC84-412B-8B25-78C887E85235}" srcOrd="0" destOrd="0" presId="urn:microsoft.com/office/officeart/2005/8/layout/chevron2"/>
    <dgm:cxn modelId="{6746632D-3F41-4272-AEBC-112BB71203C6}" srcId="{C4EE6476-FAD6-4A3D-B195-6F72DEFF1A3F}" destId="{807EC374-8F05-4B46-B826-3988CD70B026}" srcOrd="1" destOrd="0" parTransId="{BEBE833E-74D7-4549-966B-97AAC2A03235}" sibTransId="{84C353A3-A492-48E9-95E2-6F1F39FD7C43}"/>
    <dgm:cxn modelId="{B746C648-4BDD-4FDF-B55F-5D55F01B635A}" type="presOf" srcId="{CBC20568-6D09-4F74-BDC8-68E6EADC4425}" destId="{D9F5A027-5F77-4547-B1BB-2AEE284BC18D}" srcOrd="0" destOrd="0" presId="urn:microsoft.com/office/officeart/2005/8/layout/chevron2"/>
    <dgm:cxn modelId="{505AA5FF-BE5F-4A13-9745-47D68B56F9EA}" type="presOf" srcId="{F9E5D4A4-40AB-47FC-947F-AF9F1F95F8B4}" destId="{74E2C4BD-032A-4B59-8F8F-72E5608A94DA}" srcOrd="0" destOrd="0" presId="urn:microsoft.com/office/officeart/2005/8/layout/chevron2"/>
    <dgm:cxn modelId="{A0F5F2D9-AB2E-4AAF-86A4-346FB480E787}" srcId="{F9E5D4A4-40AB-47FC-947F-AF9F1F95F8B4}" destId="{8E88BDB0-CB26-48EC-A02D-6D84DF20F561}" srcOrd="1" destOrd="0" parTransId="{A5E3AF73-3174-40CC-9C64-25417B5A5C4F}" sibTransId="{26AE257E-0F92-4D03-915D-AEBF27A0DB54}"/>
    <dgm:cxn modelId="{A03153FB-111D-4DBB-AFBE-BE85B62F79F5}" srcId="{C4EE6476-FAD6-4A3D-B195-6F72DEFF1A3F}" destId="{427AE881-66A8-4595-82F9-C5EE3A2C4C0E}" srcOrd="0" destOrd="0" parTransId="{D2BE9394-4A8F-405A-8513-A54609C16811}" sibTransId="{181E1545-DFFD-419C-8486-1EF5831422E0}"/>
    <dgm:cxn modelId="{37AB91E0-57C1-4C02-978A-9A511910C324}" type="presOf" srcId="{427AE881-66A8-4595-82F9-C5EE3A2C4C0E}" destId="{84EE6D37-48A5-437E-8A77-4B0FCCE980B6}" srcOrd="0" destOrd="0" presId="urn:microsoft.com/office/officeart/2005/8/layout/chevron2"/>
    <dgm:cxn modelId="{D246D920-1815-4A87-942E-BFAA1E32BD44}" type="presOf" srcId="{807EC374-8F05-4B46-B826-3988CD70B026}" destId="{84EE6D37-48A5-437E-8A77-4B0FCCE980B6}" srcOrd="0" destOrd="1" presId="urn:microsoft.com/office/officeart/2005/8/layout/chevron2"/>
    <dgm:cxn modelId="{D5D168D6-5701-4566-B0F6-3A964DC4A708}" srcId="{8E88BDB0-CB26-48EC-A02D-6D84DF20F561}" destId="{5AF62BB9-A033-4618-B5FE-8A8428D39CC0}" srcOrd="0" destOrd="0" parTransId="{0DE433F7-CA24-4E49-896B-76FE697FD13F}" sibTransId="{48BFD875-45D5-43B0-9632-22813650F549}"/>
    <dgm:cxn modelId="{8B3489A5-E210-4A47-889B-F0200F67CAD9}" type="presOf" srcId="{5AF62BB9-A033-4618-B5FE-8A8428D39CC0}" destId="{ACE628E5-A8BB-42BA-849F-CEF8C5B522D9}" srcOrd="0" destOrd="0" presId="urn:microsoft.com/office/officeart/2005/8/layout/chevron2"/>
    <dgm:cxn modelId="{8B4A0638-6331-4F1F-AA04-86E0450F28D4}" type="presOf" srcId="{8E88BDB0-CB26-48EC-A02D-6D84DF20F561}" destId="{CA7C15EC-96F7-41F4-A856-933D88996A6E}" srcOrd="0" destOrd="0" presId="urn:microsoft.com/office/officeart/2005/8/layout/chevron2"/>
    <dgm:cxn modelId="{D4A3D894-84DF-40C0-AEDA-5ADC9AAD6F13}" srcId="{8E88BDB0-CB26-48EC-A02D-6D84DF20F561}" destId="{619249D2-281D-4431-A2F0-8874F2C51B7A}" srcOrd="1" destOrd="0" parTransId="{55F0672A-1BC6-4DD4-9E27-D6720775C433}" sibTransId="{0B0F9802-F553-4787-A939-264EA924434E}"/>
    <dgm:cxn modelId="{C9808427-F03A-416E-AD8B-51DA0D7F508D}" type="presOf" srcId="{619249D2-281D-4431-A2F0-8874F2C51B7A}" destId="{ACE628E5-A8BB-42BA-849F-CEF8C5B522D9}" srcOrd="0" destOrd="1" presId="urn:microsoft.com/office/officeart/2005/8/layout/chevron2"/>
    <dgm:cxn modelId="{66A749A3-A5B3-43A1-86BD-D9F086E75B9C}" srcId="{64DB60EA-3E79-4D60-9D5A-1765CB2E968A}" destId="{CBC20568-6D09-4F74-BDC8-68E6EADC4425}" srcOrd="0" destOrd="0" parTransId="{0DB9C36C-E423-477D-8321-6D6A9889C214}" sibTransId="{B603CD85-3748-4D94-A346-3486EB53DC97}"/>
    <dgm:cxn modelId="{2314FCA4-7E67-4382-9C96-2C2F3B73F290}" srcId="{F9E5D4A4-40AB-47FC-947F-AF9F1F95F8B4}" destId="{64DB60EA-3E79-4D60-9D5A-1765CB2E968A}" srcOrd="0" destOrd="0" parTransId="{75A6134E-54E3-44A2-B4C9-09D022D16441}" sibTransId="{DD7CFA79-C766-479C-88F9-D920F9F9D755}"/>
    <dgm:cxn modelId="{C3639A49-F9BC-45FD-AE1C-1E8F94EC4429}" type="presParOf" srcId="{74E2C4BD-032A-4B59-8F8F-72E5608A94DA}" destId="{641F25C5-F801-4D63-9A82-A0417B7C72E4}" srcOrd="0" destOrd="0" presId="urn:microsoft.com/office/officeart/2005/8/layout/chevron2"/>
    <dgm:cxn modelId="{612B577D-B0C5-4611-B79F-A366602177CA}" type="presParOf" srcId="{641F25C5-F801-4D63-9A82-A0417B7C72E4}" destId="{2B5F35BE-EC84-412B-8B25-78C887E85235}" srcOrd="0" destOrd="0" presId="urn:microsoft.com/office/officeart/2005/8/layout/chevron2"/>
    <dgm:cxn modelId="{9F6E48A6-8EBE-4EB0-9192-F69D938FD433}" type="presParOf" srcId="{641F25C5-F801-4D63-9A82-A0417B7C72E4}" destId="{D9F5A027-5F77-4547-B1BB-2AEE284BC18D}" srcOrd="1" destOrd="0" presId="urn:microsoft.com/office/officeart/2005/8/layout/chevron2"/>
    <dgm:cxn modelId="{63A63E46-0C41-42CD-BD63-EA69CB6C5A06}" type="presParOf" srcId="{74E2C4BD-032A-4B59-8F8F-72E5608A94DA}" destId="{7BE41540-7634-4E62-9EB7-6DB80A40CBA1}" srcOrd="1" destOrd="0" presId="urn:microsoft.com/office/officeart/2005/8/layout/chevron2"/>
    <dgm:cxn modelId="{466C7968-A117-42BF-90C9-3F37DE901D8A}" type="presParOf" srcId="{74E2C4BD-032A-4B59-8F8F-72E5608A94DA}" destId="{EE750B9F-9496-469A-9D3A-9ABAACB59031}" srcOrd="2" destOrd="0" presId="urn:microsoft.com/office/officeart/2005/8/layout/chevron2"/>
    <dgm:cxn modelId="{2EA9428A-746F-4103-A744-F607E674E7C1}" type="presParOf" srcId="{EE750B9F-9496-469A-9D3A-9ABAACB59031}" destId="{CA7C15EC-96F7-41F4-A856-933D88996A6E}" srcOrd="0" destOrd="0" presId="urn:microsoft.com/office/officeart/2005/8/layout/chevron2"/>
    <dgm:cxn modelId="{19FD0671-226C-46DD-9778-C75C45594D26}" type="presParOf" srcId="{EE750B9F-9496-469A-9D3A-9ABAACB59031}" destId="{ACE628E5-A8BB-42BA-849F-CEF8C5B522D9}" srcOrd="1" destOrd="0" presId="urn:microsoft.com/office/officeart/2005/8/layout/chevron2"/>
    <dgm:cxn modelId="{C1EE08CA-B7F2-4F81-A7E3-9ACA79A82567}" type="presParOf" srcId="{74E2C4BD-032A-4B59-8F8F-72E5608A94DA}" destId="{1602AD02-6BC7-485E-A426-CF8D3034C315}" srcOrd="3" destOrd="0" presId="urn:microsoft.com/office/officeart/2005/8/layout/chevron2"/>
    <dgm:cxn modelId="{B9573FEA-9FE3-4A56-84FD-434C8D303E99}" type="presParOf" srcId="{74E2C4BD-032A-4B59-8F8F-72E5608A94DA}" destId="{8D10C9C7-E50B-4A02-A340-5DB0CCFC9477}" srcOrd="4" destOrd="0" presId="urn:microsoft.com/office/officeart/2005/8/layout/chevron2"/>
    <dgm:cxn modelId="{6BF9223C-926C-43A8-BB3B-DDEA1B34BB54}" type="presParOf" srcId="{8D10C9C7-E50B-4A02-A340-5DB0CCFC9477}" destId="{3F76ED44-18C6-42BC-81F1-770F39D5EFC6}" srcOrd="0" destOrd="0" presId="urn:microsoft.com/office/officeart/2005/8/layout/chevron2"/>
    <dgm:cxn modelId="{0DF408AB-2FDA-4D78-B189-1EA80C42EF1F}" type="presParOf" srcId="{8D10C9C7-E50B-4A02-A340-5DB0CCFC9477}" destId="{84EE6D37-48A5-437E-8A77-4B0FCCE980B6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D7CAB7-2535-4956-AC48-007FE4C961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CC4164-25F2-46C7-95AD-7F426381BA36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</a:t>
          </a:r>
          <a:r>
            <a:rPr lang="uk-UA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n=</a:t>
          </a:r>
          <a:r>
            <a: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40</a:t>
          </a:r>
          <a:r>
            <a: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400" dirty="0">
            <a:solidFill>
              <a:schemeClr val="tx1"/>
            </a:solidFill>
          </a:endParaRPr>
        </a:p>
      </dgm:t>
    </dgm:pt>
    <dgm:pt modelId="{7A2FE222-6B16-49A2-AD11-D31C7CFE04A2}" type="parTrans" cxnId="{5F543521-E98F-427C-A23A-3370E332CE2F}">
      <dgm:prSet/>
      <dgm:spPr/>
      <dgm:t>
        <a:bodyPr/>
        <a:lstStyle/>
        <a:p>
          <a:endParaRPr lang="ru-RU"/>
        </a:p>
      </dgm:t>
    </dgm:pt>
    <dgm:pt modelId="{39098926-40A1-4DC3-8473-71AECB2F3C89}" type="sibTrans" cxnId="{5F543521-E98F-427C-A23A-3370E332CE2F}">
      <dgm:prSet/>
      <dgm:spPr/>
      <dgm:t>
        <a:bodyPr/>
        <a:lstStyle/>
        <a:p>
          <a:endParaRPr lang="ru-RU"/>
        </a:p>
      </dgm:t>
    </dgm:pt>
    <dgm:pt modelId="{B06E7D1D-5CFA-4383-96FF-E1F464A64B5F}">
      <dgm:prSet phldrT="[Текст]"/>
      <dgm:spPr/>
      <dgm:t>
        <a:bodyPr/>
        <a:lstStyle/>
        <a:p>
          <a:r>
            <a:rPr lang="ru-RU" dirty="0">
              <a:latin typeface="+mj-lt"/>
              <a:sym typeface="Wingdings 3" panose="05040102010807070707" pitchFamily="18" charset="2"/>
            </a:rPr>
            <a:t></a:t>
          </a:r>
          <a:r>
            <a:rPr lang="ru-RU" dirty="0">
              <a:latin typeface="+mj-lt"/>
            </a:rPr>
            <a:t> уровня ПТИ на 9,56%, </a:t>
          </a:r>
          <a:r>
            <a:rPr lang="ru-RU" dirty="0">
              <a:latin typeface="+mj-lt"/>
              <a:sym typeface="Wingdings 3" panose="05040102010807070707" pitchFamily="18" charset="2"/>
            </a:rPr>
            <a:t></a:t>
          </a:r>
          <a:r>
            <a:rPr lang="ru-RU" dirty="0">
              <a:latin typeface="+mj-lt"/>
            </a:rPr>
            <a:t>фибриногена –  на 7,31% </a:t>
          </a:r>
          <a:endParaRPr lang="en-US" dirty="0">
            <a:latin typeface="+mj-lt"/>
          </a:endParaRPr>
        </a:p>
        <a:p>
          <a:r>
            <a:rPr lang="ru-RU" dirty="0">
              <a:latin typeface="+mj-lt"/>
              <a:sym typeface="Wingdings 3" panose="05040102010807070707" pitchFamily="18" charset="2"/>
            </a:rPr>
            <a:t></a:t>
          </a:r>
          <a:r>
            <a:rPr lang="ru-RU" dirty="0">
              <a:latin typeface="+mj-lt"/>
            </a:rPr>
            <a:t> АЧТВ на 10,24% </a:t>
          </a:r>
        </a:p>
      </dgm:t>
    </dgm:pt>
    <dgm:pt modelId="{8B042E7A-6F82-4CC0-94FA-112D1ED549B8}" type="parTrans" cxnId="{C5548085-145D-4DD4-B80E-31B96299D715}">
      <dgm:prSet/>
      <dgm:spPr/>
      <dgm:t>
        <a:bodyPr/>
        <a:lstStyle/>
        <a:p>
          <a:endParaRPr lang="ru-RU"/>
        </a:p>
      </dgm:t>
    </dgm:pt>
    <dgm:pt modelId="{9C57EF7C-48B0-425C-BB96-01D0BDCDF585}" type="sibTrans" cxnId="{C5548085-145D-4DD4-B80E-31B96299D715}">
      <dgm:prSet/>
      <dgm:spPr/>
      <dgm:t>
        <a:bodyPr/>
        <a:lstStyle/>
        <a:p>
          <a:endParaRPr lang="ru-RU"/>
        </a:p>
      </dgm:t>
    </dgm:pt>
    <dgm:pt modelId="{634F9252-781B-451D-9341-FB826AB86D8A}">
      <dgm:prSet phldrT="[Текст]"/>
      <dgm:spPr/>
      <dgm:t>
        <a:bodyPr/>
        <a:lstStyle/>
        <a:p>
          <a:r>
            <a:rPr lang="ru-RU" dirty="0">
              <a:latin typeface="+mj-lt"/>
            </a:rPr>
            <a:t>все показатели гемостаза пришли к физиологической норме, и оставались такими до конца лечения</a:t>
          </a:r>
        </a:p>
      </dgm:t>
    </dgm:pt>
    <dgm:pt modelId="{D844EFB5-7B27-4224-BAF9-20EB32660A78}" type="parTrans" cxnId="{CE763BCC-8E58-4D1E-A599-076D3CDE13C0}">
      <dgm:prSet/>
      <dgm:spPr/>
      <dgm:t>
        <a:bodyPr/>
        <a:lstStyle/>
        <a:p>
          <a:endParaRPr lang="ru-RU"/>
        </a:p>
      </dgm:t>
    </dgm:pt>
    <dgm:pt modelId="{7AE5A6EF-F247-417A-8A07-8FE836119F27}" type="sibTrans" cxnId="{CE763BCC-8E58-4D1E-A599-076D3CDE13C0}">
      <dgm:prSet/>
      <dgm:spPr/>
      <dgm:t>
        <a:bodyPr/>
        <a:lstStyle/>
        <a:p>
          <a:endParaRPr lang="ru-RU"/>
        </a:p>
      </dgm:t>
    </dgm:pt>
    <dgm:pt modelId="{535FFB4A-7AAE-4FAD-9466-EEC761D4EF64}">
      <dgm:prSet custT="1"/>
      <dgm:spPr/>
      <dgm:t>
        <a:bodyPr/>
        <a:lstStyle/>
        <a:p>
          <a:r>
            <a:rPr lang="ru-RU" sz="2400" b="1" dirty="0"/>
            <a:t>О2, </a:t>
          </a:r>
          <a:r>
            <a:rPr lang="en-US" sz="2400" b="1" dirty="0"/>
            <a:t>n=37</a:t>
          </a:r>
          <a:endParaRPr lang="ru-RU" sz="2400" b="1" dirty="0"/>
        </a:p>
      </dgm:t>
    </dgm:pt>
    <dgm:pt modelId="{CB153DB8-FBBF-4605-9F8A-F7086F4E2DCB}" type="parTrans" cxnId="{7338FFCC-63A6-4E4F-8237-64FE28018702}">
      <dgm:prSet/>
      <dgm:spPr/>
      <dgm:t>
        <a:bodyPr/>
        <a:lstStyle/>
        <a:p>
          <a:endParaRPr lang="ru-RU"/>
        </a:p>
      </dgm:t>
    </dgm:pt>
    <dgm:pt modelId="{869A5BA7-5AC3-4D66-8EF3-A514EA4E9777}" type="sibTrans" cxnId="{7338FFCC-63A6-4E4F-8237-64FE28018702}">
      <dgm:prSet/>
      <dgm:spPr/>
      <dgm:t>
        <a:bodyPr/>
        <a:lstStyle/>
        <a:p>
          <a:endParaRPr lang="ru-RU"/>
        </a:p>
      </dgm:t>
    </dgm:pt>
    <dgm:pt modelId="{14EE6A51-61EE-4BAE-8F08-8782DB4664FB}">
      <dgm:prSet custT="1"/>
      <dgm:spPr/>
      <dgm:t>
        <a:bodyPr/>
        <a:lstStyle/>
        <a:p>
          <a:r>
            <a:rPr lang="ru-RU" sz="2400" b="0" dirty="0">
              <a:latin typeface="+mj-lt"/>
            </a:rPr>
            <a:t>достоверно значимых изменений не наблюдалось</a:t>
          </a:r>
        </a:p>
      </dgm:t>
    </dgm:pt>
    <dgm:pt modelId="{ACE375E1-2E51-42C5-B38C-65B35DE0D005}" type="parTrans" cxnId="{DB338D25-E184-4192-9BA9-7389580DC484}">
      <dgm:prSet/>
      <dgm:spPr/>
      <dgm:t>
        <a:bodyPr/>
        <a:lstStyle/>
        <a:p>
          <a:endParaRPr lang="ru-RU"/>
        </a:p>
      </dgm:t>
    </dgm:pt>
    <dgm:pt modelId="{E978F2D3-CAAF-40DA-9A48-580630D47FD6}" type="sibTrans" cxnId="{DB338D25-E184-4192-9BA9-7389580DC484}">
      <dgm:prSet/>
      <dgm:spPr/>
      <dgm:t>
        <a:bodyPr/>
        <a:lstStyle/>
        <a:p>
          <a:endParaRPr lang="ru-RU"/>
        </a:p>
      </dgm:t>
    </dgm:pt>
    <dgm:pt modelId="{554A068F-0253-4CC7-B955-42F6DC7E09C3}">
      <dgm:prSet/>
      <dgm:spPr/>
      <dgm:t>
        <a:bodyPr/>
        <a:lstStyle/>
        <a:p>
          <a:r>
            <a:rPr lang="ru-RU" dirty="0">
              <a:latin typeface="+mj-lt"/>
            </a:rPr>
            <a:t>сохранялись признаки </a:t>
          </a:r>
          <a:r>
            <a:rPr lang="ru-RU" dirty="0" err="1">
              <a:latin typeface="+mj-lt"/>
            </a:rPr>
            <a:t>гиперкоагуляции</a:t>
          </a:r>
          <a:r>
            <a:rPr lang="ru-RU" dirty="0">
              <a:latin typeface="+mj-lt"/>
            </a:rPr>
            <a:t> (высокие уровни ПТИ - 95,50</a:t>
          </a:r>
          <a:r>
            <a:rPr lang="ru-RU" dirty="0">
              <a:latin typeface="+mj-lt"/>
              <a:sym typeface="Symbol" panose="05050102010706020507" pitchFamily="18" charset="2"/>
            </a:rPr>
            <a:t></a:t>
          </a:r>
          <a:r>
            <a:rPr lang="ru-RU" dirty="0">
              <a:latin typeface="+mj-lt"/>
            </a:rPr>
            <a:t>2,57% и фибриногена - 3,84±0,13 г/л)</a:t>
          </a:r>
        </a:p>
      </dgm:t>
    </dgm:pt>
    <dgm:pt modelId="{976BC7DA-253E-4357-9EA8-F99AB429F563}" type="parTrans" cxnId="{FB945E08-4FD8-4EC9-BF92-50A909373A3A}">
      <dgm:prSet/>
      <dgm:spPr/>
      <dgm:t>
        <a:bodyPr/>
        <a:lstStyle/>
        <a:p>
          <a:endParaRPr lang="ru-RU"/>
        </a:p>
      </dgm:t>
    </dgm:pt>
    <dgm:pt modelId="{ADD459C1-CA70-40E9-8418-061919D0D5C0}" type="sibTrans" cxnId="{FB945E08-4FD8-4EC9-BF92-50A909373A3A}">
      <dgm:prSet/>
      <dgm:spPr/>
      <dgm:t>
        <a:bodyPr/>
        <a:lstStyle/>
        <a:p>
          <a:endParaRPr lang="ru-RU"/>
        </a:p>
      </dgm:t>
    </dgm:pt>
    <dgm:pt modelId="{110DEBB4-B113-4990-8AE5-B2565E559BC5}" type="pres">
      <dgm:prSet presAssocID="{72D7CAB7-2535-4956-AC48-007FE4C961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D7AC0F0-15AC-4961-B993-E1232AADC60B}" type="pres">
      <dgm:prSet presAssocID="{7ACC4164-25F2-46C7-95AD-7F426381BA36}" presName="hierRoot1" presStyleCnt="0"/>
      <dgm:spPr/>
    </dgm:pt>
    <dgm:pt modelId="{A4928CA0-7BF8-4729-9737-F902E76707A5}" type="pres">
      <dgm:prSet presAssocID="{7ACC4164-25F2-46C7-95AD-7F426381BA36}" presName="composite" presStyleCnt="0"/>
      <dgm:spPr/>
    </dgm:pt>
    <dgm:pt modelId="{8B478F47-A474-486A-945D-68C886F95876}" type="pres">
      <dgm:prSet presAssocID="{7ACC4164-25F2-46C7-95AD-7F426381BA36}" presName="background" presStyleLbl="node0" presStyleIdx="0" presStyleCnt="2"/>
      <dgm:spPr/>
    </dgm:pt>
    <dgm:pt modelId="{B0FB954A-AB32-43E2-8B18-F20FB98BA8CE}" type="pres">
      <dgm:prSet presAssocID="{7ACC4164-25F2-46C7-95AD-7F426381BA36}" presName="text" presStyleLbl="fgAcc0" presStyleIdx="0" presStyleCnt="2" custLinFactNeighborX="1825" custLinFactNeighborY="-257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E58126-D519-47F3-A21E-25554255E99B}" type="pres">
      <dgm:prSet presAssocID="{7ACC4164-25F2-46C7-95AD-7F426381BA36}" presName="hierChild2" presStyleCnt="0"/>
      <dgm:spPr/>
    </dgm:pt>
    <dgm:pt modelId="{33E2318D-A06A-497E-87D4-DF537D13E8F5}" type="pres">
      <dgm:prSet presAssocID="{8B042E7A-6F82-4CC0-94FA-112D1ED549B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4B2BB6B-C3D8-4065-ABEC-F752A3F8CBE3}" type="pres">
      <dgm:prSet presAssocID="{B06E7D1D-5CFA-4383-96FF-E1F464A64B5F}" presName="hierRoot2" presStyleCnt="0"/>
      <dgm:spPr/>
    </dgm:pt>
    <dgm:pt modelId="{1CB1DA43-98EB-49A7-A252-49E4C6B09E94}" type="pres">
      <dgm:prSet presAssocID="{B06E7D1D-5CFA-4383-96FF-E1F464A64B5F}" presName="composite2" presStyleCnt="0"/>
      <dgm:spPr/>
    </dgm:pt>
    <dgm:pt modelId="{F100EE28-7A1C-4ACD-B814-90CED2260F7A}" type="pres">
      <dgm:prSet presAssocID="{B06E7D1D-5CFA-4383-96FF-E1F464A64B5F}" presName="background2" presStyleLbl="node2" presStyleIdx="0" presStyleCnt="2"/>
      <dgm:spPr/>
    </dgm:pt>
    <dgm:pt modelId="{4D45BD68-C51B-4557-B0CF-A27C665A8400}" type="pres">
      <dgm:prSet presAssocID="{B06E7D1D-5CFA-4383-96FF-E1F464A64B5F}" presName="text2" presStyleLbl="fgAcc2" presStyleIdx="0" presStyleCnt="2" custScaleX="196045" custLinFactNeighborX="1825" custLinFactNeighborY="-142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D95DAF-DEFE-4A3C-8504-E2DAF2868175}" type="pres">
      <dgm:prSet presAssocID="{B06E7D1D-5CFA-4383-96FF-E1F464A64B5F}" presName="hierChild3" presStyleCnt="0"/>
      <dgm:spPr/>
    </dgm:pt>
    <dgm:pt modelId="{36D8130A-3AB4-44BE-989E-F4E82FBB770A}" type="pres">
      <dgm:prSet presAssocID="{D844EFB5-7B27-4224-BAF9-20EB32660A78}" presName="Name17" presStyleLbl="parChTrans1D3" presStyleIdx="0" presStyleCnt="2"/>
      <dgm:spPr/>
      <dgm:t>
        <a:bodyPr/>
        <a:lstStyle/>
        <a:p>
          <a:endParaRPr lang="ru-RU"/>
        </a:p>
      </dgm:t>
    </dgm:pt>
    <dgm:pt modelId="{38D5586F-D2DB-4257-9D56-2F7D79EABF8F}" type="pres">
      <dgm:prSet presAssocID="{634F9252-781B-451D-9341-FB826AB86D8A}" presName="hierRoot3" presStyleCnt="0"/>
      <dgm:spPr/>
    </dgm:pt>
    <dgm:pt modelId="{AEBC0ECB-20E2-4D6F-BF2D-0EF4CF57B4CC}" type="pres">
      <dgm:prSet presAssocID="{634F9252-781B-451D-9341-FB826AB86D8A}" presName="composite3" presStyleCnt="0"/>
      <dgm:spPr/>
    </dgm:pt>
    <dgm:pt modelId="{25347F29-86AE-433A-96ED-1C4044A6C057}" type="pres">
      <dgm:prSet presAssocID="{634F9252-781B-451D-9341-FB826AB86D8A}" presName="background3" presStyleLbl="node3" presStyleIdx="0" presStyleCnt="2"/>
      <dgm:spPr/>
    </dgm:pt>
    <dgm:pt modelId="{CB8D6C35-B877-4B55-ABB3-A476B2DCB88D}" type="pres">
      <dgm:prSet presAssocID="{634F9252-781B-451D-9341-FB826AB86D8A}" presName="text3" presStyleLbl="fgAcc3" presStyleIdx="0" presStyleCnt="2" custScaleX="1960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C81BAD-8A9F-4A57-99AD-65D9EB4DD3EE}" type="pres">
      <dgm:prSet presAssocID="{634F9252-781B-451D-9341-FB826AB86D8A}" presName="hierChild4" presStyleCnt="0"/>
      <dgm:spPr/>
    </dgm:pt>
    <dgm:pt modelId="{F73027D2-47F2-4E9E-A9D3-EF5E3AB5DD7E}" type="pres">
      <dgm:prSet presAssocID="{535FFB4A-7AAE-4FAD-9466-EEC761D4EF64}" presName="hierRoot1" presStyleCnt="0"/>
      <dgm:spPr/>
    </dgm:pt>
    <dgm:pt modelId="{B9D9BCD9-87C0-498F-9CED-5C525F8F7B38}" type="pres">
      <dgm:prSet presAssocID="{535FFB4A-7AAE-4FAD-9466-EEC761D4EF64}" presName="composite" presStyleCnt="0"/>
      <dgm:spPr/>
    </dgm:pt>
    <dgm:pt modelId="{802470F8-82A2-44CB-8463-77848A0F8A0A}" type="pres">
      <dgm:prSet presAssocID="{535FFB4A-7AAE-4FAD-9466-EEC761D4EF64}" presName="background" presStyleLbl="node0" presStyleIdx="1" presStyleCnt="2"/>
      <dgm:spPr>
        <a:pattFill prst="wdUp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</dgm:pt>
    <dgm:pt modelId="{8C7EED81-DDE7-46A9-879A-C74A0D68C8F5}" type="pres">
      <dgm:prSet presAssocID="{535FFB4A-7AAE-4FAD-9466-EEC761D4EF64}" presName="text" presStyleLbl="fgAcc0" presStyleIdx="1" presStyleCnt="2" custLinFactNeighborX="1825" custLinFactNeighborY="-257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91E190-C42C-4223-8517-337ABF6AF0E2}" type="pres">
      <dgm:prSet presAssocID="{535FFB4A-7AAE-4FAD-9466-EEC761D4EF64}" presName="hierChild2" presStyleCnt="0"/>
      <dgm:spPr/>
    </dgm:pt>
    <dgm:pt modelId="{9751B18C-9B00-4345-9FC4-65CF9A163965}" type="pres">
      <dgm:prSet presAssocID="{ACE375E1-2E51-42C5-B38C-65B35DE0D00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33A337D-496D-44E6-B4E3-84FD53CB0D17}" type="pres">
      <dgm:prSet presAssocID="{14EE6A51-61EE-4BAE-8F08-8782DB4664FB}" presName="hierRoot2" presStyleCnt="0"/>
      <dgm:spPr/>
    </dgm:pt>
    <dgm:pt modelId="{1F4C1408-D2EF-4A0A-920D-7A41CB0D9D08}" type="pres">
      <dgm:prSet presAssocID="{14EE6A51-61EE-4BAE-8F08-8782DB4664FB}" presName="composite2" presStyleCnt="0"/>
      <dgm:spPr/>
    </dgm:pt>
    <dgm:pt modelId="{16F33091-9209-41A8-B928-38A765B58AD3}" type="pres">
      <dgm:prSet presAssocID="{14EE6A51-61EE-4BAE-8F08-8782DB4664FB}" presName="background2" presStyleLbl="node2" presStyleIdx="1" presStyleCnt="2"/>
      <dgm:spPr>
        <a:pattFill prst="wdUp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</dgm:pt>
    <dgm:pt modelId="{7CF2E45B-F7E2-4C50-835E-133556AB64E2}" type="pres">
      <dgm:prSet presAssocID="{14EE6A51-61EE-4BAE-8F08-8782DB4664FB}" presName="text2" presStyleLbl="fgAcc2" presStyleIdx="1" presStyleCnt="2" custScaleX="196045" custLinFactNeighborX="1825" custLinFactNeighborY="-142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6C2F32-3552-4720-B3AF-A45E3FE56B2C}" type="pres">
      <dgm:prSet presAssocID="{14EE6A51-61EE-4BAE-8F08-8782DB4664FB}" presName="hierChild3" presStyleCnt="0"/>
      <dgm:spPr/>
    </dgm:pt>
    <dgm:pt modelId="{324E0FDB-FED8-4CD9-8B9E-382113F0CFF9}" type="pres">
      <dgm:prSet presAssocID="{976BC7DA-253E-4357-9EA8-F99AB429F563}" presName="Name17" presStyleLbl="parChTrans1D3" presStyleIdx="1" presStyleCnt="2"/>
      <dgm:spPr/>
      <dgm:t>
        <a:bodyPr/>
        <a:lstStyle/>
        <a:p>
          <a:endParaRPr lang="ru-RU"/>
        </a:p>
      </dgm:t>
    </dgm:pt>
    <dgm:pt modelId="{A314AB86-51C7-4C28-B34B-15FF92CF5779}" type="pres">
      <dgm:prSet presAssocID="{554A068F-0253-4CC7-B955-42F6DC7E09C3}" presName="hierRoot3" presStyleCnt="0"/>
      <dgm:spPr/>
    </dgm:pt>
    <dgm:pt modelId="{4EA2F3A9-7183-423F-ACB1-5F2978DB277A}" type="pres">
      <dgm:prSet presAssocID="{554A068F-0253-4CC7-B955-42F6DC7E09C3}" presName="composite3" presStyleCnt="0"/>
      <dgm:spPr/>
    </dgm:pt>
    <dgm:pt modelId="{C58EFD91-CAB4-4F26-9A83-2D70D810041D}" type="pres">
      <dgm:prSet presAssocID="{554A068F-0253-4CC7-B955-42F6DC7E09C3}" presName="background3" presStyleLbl="node3" presStyleIdx="1" presStyleCnt="2"/>
      <dgm:spPr>
        <a:pattFill prst="wdUp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</dgm:pt>
    <dgm:pt modelId="{9FBD70D1-0CC8-4AED-BD49-62D422C25C4D}" type="pres">
      <dgm:prSet presAssocID="{554A068F-0253-4CC7-B955-42F6DC7E09C3}" presName="text3" presStyleLbl="fgAcc3" presStyleIdx="1" presStyleCnt="2" custScaleX="1960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32665C-5116-4B7F-94AD-9AF480E0CEC8}" type="pres">
      <dgm:prSet presAssocID="{554A068F-0253-4CC7-B955-42F6DC7E09C3}" presName="hierChild4" presStyleCnt="0"/>
      <dgm:spPr/>
    </dgm:pt>
  </dgm:ptLst>
  <dgm:cxnLst>
    <dgm:cxn modelId="{C5548085-145D-4DD4-B80E-31B96299D715}" srcId="{7ACC4164-25F2-46C7-95AD-7F426381BA36}" destId="{B06E7D1D-5CFA-4383-96FF-E1F464A64B5F}" srcOrd="0" destOrd="0" parTransId="{8B042E7A-6F82-4CC0-94FA-112D1ED549B8}" sibTransId="{9C57EF7C-48B0-425C-BB96-01D0BDCDF585}"/>
    <dgm:cxn modelId="{DB338D25-E184-4192-9BA9-7389580DC484}" srcId="{535FFB4A-7AAE-4FAD-9466-EEC761D4EF64}" destId="{14EE6A51-61EE-4BAE-8F08-8782DB4664FB}" srcOrd="0" destOrd="0" parTransId="{ACE375E1-2E51-42C5-B38C-65B35DE0D005}" sibTransId="{E978F2D3-CAAF-40DA-9A48-580630D47FD6}"/>
    <dgm:cxn modelId="{209F8EB2-2D6D-402C-AC28-62CE3D290734}" type="presOf" srcId="{7ACC4164-25F2-46C7-95AD-7F426381BA36}" destId="{B0FB954A-AB32-43E2-8B18-F20FB98BA8CE}" srcOrd="0" destOrd="0" presId="urn:microsoft.com/office/officeart/2005/8/layout/hierarchy1"/>
    <dgm:cxn modelId="{F37AA997-E98B-466D-B29C-F5485F08394A}" type="presOf" srcId="{D844EFB5-7B27-4224-BAF9-20EB32660A78}" destId="{36D8130A-3AB4-44BE-989E-F4E82FBB770A}" srcOrd="0" destOrd="0" presId="urn:microsoft.com/office/officeart/2005/8/layout/hierarchy1"/>
    <dgm:cxn modelId="{6A35FA0B-9B5C-4524-925B-E7DB4776F12C}" type="presOf" srcId="{ACE375E1-2E51-42C5-B38C-65B35DE0D005}" destId="{9751B18C-9B00-4345-9FC4-65CF9A163965}" srcOrd="0" destOrd="0" presId="urn:microsoft.com/office/officeart/2005/8/layout/hierarchy1"/>
    <dgm:cxn modelId="{3620EDE4-BAFE-403F-BA89-DCF8743E9ABE}" type="presOf" srcId="{72D7CAB7-2535-4956-AC48-007FE4C96183}" destId="{110DEBB4-B113-4990-8AE5-B2565E559BC5}" srcOrd="0" destOrd="0" presId="urn:microsoft.com/office/officeart/2005/8/layout/hierarchy1"/>
    <dgm:cxn modelId="{D6A65450-096B-41EA-BE63-8EE5EB22899F}" type="presOf" srcId="{634F9252-781B-451D-9341-FB826AB86D8A}" destId="{CB8D6C35-B877-4B55-ABB3-A476B2DCB88D}" srcOrd="0" destOrd="0" presId="urn:microsoft.com/office/officeart/2005/8/layout/hierarchy1"/>
    <dgm:cxn modelId="{FB945E08-4FD8-4EC9-BF92-50A909373A3A}" srcId="{14EE6A51-61EE-4BAE-8F08-8782DB4664FB}" destId="{554A068F-0253-4CC7-B955-42F6DC7E09C3}" srcOrd="0" destOrd="0" parTransId="{976BC7DA-253E-4357-9EA8-F99AB429F563}" sibTransId="{ADD459C1-CA70-40E9-8418-061919D0D5C0}"/>
    <dgm:cxn modelId="{AF90208F-7A1F-4ACB-963C-63D943D9B3B1}" type="presOf" srcId="{976BC7DA-253E-4357-9EA8-F99AB429F563}" destId="{324E0FDB-FED8-4CD9-8B9E-382113F0CFF9}" srcOrd="0" destOrd="0" presId="urn:microsoft.com/office/officeart/2005/8/layout/hierarchy1"/>
    <dgm:cxn modelId="{5F543521-E98F-427C-A23A-3370E332CE2F}" srcId="{72D7CAB7-2535-4956-AC48-007FE4C96183}" destId="{7ACC4164-25F2-46C7-95AD-7F426381BA36}" srcOrd="0" destOrd="0" parTransId="{7A2FE222-6B16-49A2-AD11-D31C7CFE04A2}" sibTransId="{39098926-40A1-4DC3-8473-71AECB2F3C89}"/>
    <dgm:cxn modelId="{3543D0F8-C1E5-4ECE-B91E-3E7A395F3FD8}" type="presOf" srcId="{B06E7D1D-5CFA-4383-96FF-E1F464A64B5F}" destId="{4D45BD68-C51B-4557-B0CF-A27C665A8400}" srcOrd="0" destOrd="0" presId="urn:microsoft.com/office/officeart/2005/8/layout/hierarchy1"/>
    <dgm:cxn modelId="{55828384-6E4B-4D07-B64D-BAA0FE3BCCF4}" type="presOf" srcId="{8B042E7A-6F82-4CC0-94FA-112D1ED549B8}" destId="{33E2318D-A06A-497E-87D4-DF537D13E8F5}" srcOrd="0" destOrd="0" presId="urn:microsoft.com/office/officeart/2005/8/layout/hierarchy1"/>
    <dgm:cxn modelId="{CE763BCC-8E58-4D1E-A599-076D3CDE13C0}" srcId="{B06E7D1D-5CFA-4383-96FF-E1F464A64B5F}" destId="{634F9252-781B-451D-9341-FB826AB86D8A}" srcOrd="0" destOrd="0" parTransId="{D844EFB5-7B27-4224-BAF9-20EB32660A78}" sibTransId="{7AE5A6EF-F247-417A-8A07-8FE836119F27}"/>
    <dgm:cxn modelId="{7338FFCC-63A6-4E4F-8237-64FE28018702}" srcId="{72D7CAB7-2535-4956-AC48-007FE4C96183}" destId="{535FFB4A-7AAE-4FAD-9466-EEC761D4EF64}" srcOrd="1" destOrd="0" parTransId="{CB153DB8-FBBF-4605-9F8A-F7086F4E2DCB}" sibTransId="{869A5BA7-5AC3-4D66-8EF3-A514EA4E9777}"/>
    <dgm:cxn modelId="{440B24A3-C422-4E71-8CC2-DA56C8D1062F}" type="presOf" srcId="{554A068F-0253-4CC7-B955-42F6DC7E09C3}" destId="{9FBD70D1-0CC8-4AED-BD49-62D422C25C4D}" srcOrd="0" destOrd="0" presId="urn:microsoft.com/office/officeart/2005/8/layout/hierarchy1"/>
    <dgm:cxn modelId="{B53FE01B-3295-4A7A-9ED9-0A0BA5F64CA1}" type="presOf" srcId="{535FFB4A-7AAE-4FAD-9466-EEC761D4EF64}" destId="{8C7EED81-DDE7-46A9-879A-C74A0D68C8F5}" srcOrd="0" destOrd="0" presId="urn:microsoft.com/office/officeart/2005/8/layout/hierarchy1"/>
    <dgm:cxn modelId="{2783F34E-A1B1-4CCA-9D9F-24B0CB90D08C}" type="presOf" srcId="{14EE6A51-61EE-4BAE-8F08-8782DB4664FB}" destId="{7CF2E45B-F7E2-4C50-835E-133556AB64E2}" srcOrd="0" destOrd="0" presId="urn:microsoft.com/office/officeart/2005/8/layout/hierarchy1"/>
    <dgm:cxn modelId="{F8629AA5-70C4-4873-B3F6-3B8F7227A7EB}" type="presParOf" srcId="{110DEBB4-B113-4990-8AE5-B2565E559BC5}" destId="{DD7AC0F0-15AC-4961-B993-E1232AADC60B}" srcOrd="0" destOrd="0" presId="urn:microsoft.com/office/officeart/2005/8/layout/hierarchy1"/>
    <dgm:cxn modelId="{47AA99AD-79B0-4A00-B174-2B8A261712C4}" type="presParOf" srcId="{DD7AC0F0-15AC-4961-B993-E1232AADC60B}" destId="{A4928CA0-7BF8-4729-9737-F902E76707A5}" srcOrd="0" destOrd="0" presId="urn:microsoft.com/office/officeart/2005/8/layout/hierarchy1"/>
    <dgm:cxn modelId="{32C9F72A-8508-4628-A280-1EAA1BFE20A4}" type="presParOf" srcId="{A4928CA0-7BF8-4729-9737-F902E76707A5}" destId="{8B478F47-A474-486A-945D-68C886F95876}" srcOrd="0" destOrd="0" presId="urn:microsoft.com/office/officeart/2005/8/layout/hierarchy1"/>
    <dgm:cxn modelId="{599A13ED-C1DE-45F2-BF31-B2C6797EB2B5}" type="presParOf" srcId="{A4928CA0-7BF8-4729-9737-F902E76707A5}" destId="{B0FB954A-AB32-43E2-8B18-F20FB98BA8CE}" srcOrd="1" destOrd="0" presId="urn:microsoft.com/office/officeart/2005/8/layout/hierarchy1"/>
    <dgm:cxn modelId="{F0984AAD-1043-408B-92B1-CB9D1151033D}" type="presParOf" srcId="{DD7AC0F0-15AC-4961-B993-E1232AADC60B}" destId="{69E58126-D519-47F3-A21E-25554255E99B}" srcOrd="1" destOrd="0" presId="urn:microsoft.com/office/officeart/2005/8/layout/hierarchy1"/>
    <dgm:cxn modelId="{4763659C-935F-4E6C-9138-84CBBA259A9A}" type="presParOf" srcId="{69E58126-D519-47F3-A21E-25554255E99B}" destId="{33E2318D-A06A-497E-87D4-DF537D13E8F5}" srcOrd="0" destOrd="0" presId="urn:microsoft.com/office/officeart/2005/8/layout/hierarchy1"/>
    <dgm:cxn modelId="{C6B42194-DFFF-403C-A272-2410E06A6D0F}" type="presParOf" srcId="{69E58126-D519-47F3-A21E-25554255E99B}" destId="{A4B2BB6B-C3D8-4065-ABEC-F752A3F8CBE3}" srcOrd="1" destOrd="0" presId="urn:microsoft.com/office/officeart/2005/8/layout/hierarchy1"/>
    <dgm:cxn modelId="{640850A6-0A2E-4D02-963A-D1C002C2C467}" type="presParOf" srcId="{A4B2BB6B-C3D8-4065-ABEC-F752A3F8CBE3}" destId="{1CB1DA43-98EB-49A7-A252-49E4C6B09E94}" srcOrd="0" destOrd="0" presId="urn:microsoft.com/office/officeart/2005/8/layout/hierarchy1"/>
    <dgm:cxn modelId="{1DBD0A46-F1AC-4C35-BA6C-BB3747724DB4}" type="presParOf" srcId="{1CB1DA43-98EB-49A7-A252-49E4C6B09E94}" destId="{F100EE28-7A1C-4ACD-B814-90CED2260F7A}" srcOrd="0" destOrd="0" presId="urn:microsoft.com/office/officeart/2005/8/layout/hierarchy1"/>
    <dgm:cxn modelId="{DD5A9F20-4637-454E-9B82-E6F792774F91}" type="presParOf" srcId="{1CB1DA43-98EB-49A7-A252-49E4C6B09E94}" destId="{4D45BD68-C51B-4557-B0CF-A27C665A8400}" srcOrd="1" destOrd="0" presId="urn:microsoft.com/office/officeart/2005/8/layout/hierarchy1"/>
    <dgm:cxn modelId="{6383B18C-D5D7-430B-A680-B243C61A8462}" type="presParOf" srcId="{A4B2BB6B-C3D8-4065-ABEC-F752A3F8CBE3}" destId="{58D95DAF-DEFE-4A3C-8504-E2DAF2868175}" srcOrd="1" destOrd="0" presId="urn:microsoft.com/office/officeart/2005/8/layout/hierarchy1"/>
    <dgm:cxn modelId="{1FDE35F1-8258-4E70-ABBE-BDFEFD4CEC28}" type="presParOf" srcId="{58D95DAF-DEFE-4A3C-8504-E2DAF2868175}" destId="{36D8130A-3AB4-44BE-989E-F4E82FBB770A}" srcOrd="0" destOrd="0" presId="urn:microsoft.com/office/officeart/2005/8/layout/hierarchy1"/>
    <dgm:cxn modelId="{F85B53D0-78B3-48CE-8665-B70DE8B59249}" type="presParOf" srcId="{58D95DAF-DEFE-4A3C-8504-E2DAF2868175}" destId="{38D5586F-D2DB-4257-9D56-2F7D79EABF8F}" srcOrd="1" destOrd="0" presId="urn:microsoft.com/office/officeart/2005/8/layout/hierarchy1"/>
    <dgm:cxn modelId="{C77DAF28-0078-404D-B2B1-D5E65A2AB2E0}" type="presParOf" srcId="{38D5586F-D2DB-4257-9D56-2F7D79EABF8F}" destId="{AEBC0ECB-20E2-4D6F-BF2D-0EF4CF57B4CC}" srcOrd="0" destOrd="0" presId="urn:microsoft.com/office/officeart/2005/8/layout/hierarchy1"/>
    <dgm:cxn modelId="{862F079D-58E9-4C36-923D-60C616519818}" type="presParOf" srcId="{AEBC0ECB-20E2-4D6F-BF2D-0EF4CF57B4CC}" destId="{25347F29-86AE-433A-96ED-1C4044A6C057}" srcOrd="0" destOrd="0" presId="urn:microsoft.com/office/officeart/2005/8/layout/hierarchy1"/>
    <dgm:cxn modelId="{FA444E4B-6080-465E-A977-B3BDFF3443DA}" type="presParOf" srcId="{AEBC0ECB-20E2-4D6F-BF2D-0EF4CF57B4CC}" destId="{CB8D6C35-B877-4B55-ABB3-A476B2DCB88D}" srcOrd="1" destOrd="0" presId="urn:microsoft.com/office/officeart/2005/8/layout/hierarchy1"/>
    <dgm:cxn modelId="{A879B170-C77D-4604-806E-40AAD25263F9}" type="presParOf" srcId="{38D5586F-D2DB-4257-9D56-2F7D79EABF8F}" destId="{BFC81BAD-8A9F-4A57-99AD-65D9EB4DD3EE}" srcOrd="1" destOrd="0" presId="urn:microsoft.com/office/officeart/2005/8/layout/hierarchy1"/>
    <dgm:cxn modelId="{B626BB7D-D66F-43B3-A9A2-C20CEC8DE67B}" type="presParOf" srcId="{110DEBB4-B113-4990-8AE5-B2565E559BC5}" destId="{F73027D2-47F2-4E9E-A9D3-EF5E3AB5DD7E}" srcOrd="1" destOrd="0" presId="urn:microsoft.com/office/officeart/2005/8/layout/hierarchy1"/>
    <dgm:cxn modelId="{D81E7C8B-9512-4060-A663-B8CA1BBB6F3E}" type="presParOf" srcId="{F73027D2-47F2-4E9E-A9D3-EF5E3AB5DD7E}" destId="{B9D9BCD9-87C0-498F-9CED-5C525F8F7B38}" srcOrd="0" destOrd="0" presId="urn:microsoft.com/office/officeart/2005/8/layout/hierarchy1"/>
    <dgm:cxn modelId="{685BC1B0-6B88-4266-81FA-8CB821CD7FD4}" type="presParOf" srcId="{B9D9BCD9-87C0-498F-9CED-5C525F8F7B38}" destId="{802470F8-82A2-44CB-8463-77848A0F8A0A}" srcOrd="0" destOrd="0" presId="urn:microsoft.com/office/officeart/2005/8/layout/hierarchy1"/>
    <dgm:cxn modelId="{8C68FF26-F0BB-436D-961A-76781246BA98}" type="presParOf" srcId="{B9D9BCD9-87C0-498F-9CED-5C525F8F7B38}" destId="{8C7EED81-DDE7-46A9-879A-C74A0D68C8F5}" srcOrd="1" destOrd="0" presId="urn:microsoft.com/office/officeart/2005/8/layout/hierarchy1"/>
    <dgm:cxn modelId="{FE133A42-DF80-4C95-8B0D-BD72CC767228}" type="presParOf" srcId="{F73027D2-47F2-4E9E-A9D3-EF5E3AB5DD7E}" destId="{F991E190-C42C-4223-8517-337ABF6AF0E2}" srcOrd="1" destOrd="0" presId="urn:microsoft.com/office/officeart/2005/8/layout/hierarchy1"/>
    <dgm:cxn modelId="{5D34EA41-C5B8-4B12-B541-8DD0A5758816}" type="presParOf" srcId="{F991E190-C42C-4223-8517-337ABF6AF0E2}" destId="{9751B18C-9B00-4345-9FC4-65CF9A163965}" srcOrd="0" destOrd="0" presId="urn:microsoft.com/office/officeart/2005/8/layout/hierarchy1"/>
    <dgm:cxn modelId="{D453875F-1BD5-41AA-AF6A-414C66B0F5CB}" type="presParOf" srcId="{F991E190-C42C-4223-8517-337ABF6AF0E2}" destId="{B33A337D-496D-44E6-B4E3-84FD53CB0D17}" srcOrd="1" destOrd="0" presId="urn:microsoft.com/office/officeart/2005/8/layout/hierarchy1"/>
    <dgm:cxn modelId="{32823034-C60A-4BAB-8798-A180038D0AD4}" type="presParOf" srcId="{B33A337D-496D-44E6-B4E3-84FD53CB0D17}" destId="{1F4C1408-D2EF-4A0A-920D-7A41CB0D9D08}" srcOrd="0" destOrd="0" presId="urn:microsoft.com/office/officeart/2005/8/layout/hierarchy1"/>
    <dgm:cxn modelId="{3FE9ECE2-5313-4F74-84C4-9F433175F9CA}" type="presParOf" srcId="{1F4C1408-D2EF-4A0A-920D-7A41CB0D9D08}" destId="{16F33091-9209-41A8-B928-38A765B58AD3}" srcOrd="0" destOrd="0" presId="urn:microsoft.com/office/officeart/2005/8/layout/hierarchy1"/>
    <dgm:cxn modelId="{EC8B3315-E643-4195-BF6C-58197500C773}" type="presParOf" srcId="{1F4C1408-D2EF-4A0A-920D-7A41CB0D9D08}" destId="{7CF2E45B-F7E2-4C50-835E-133556AB64E2}" srcOrd="1" destOrd="0" presId="urn:microsoft.com/office/officeart/2005/8/layout/hierarchy1"/>
    <dgm:cxn modelId="{DD29E6C2-600B-4DE4-833F-31A93E464612}" type="presParOf" srcId="{B33A337D-496D-44E6-B4E3-84FD53CB0D17}" destId="{936C2F32-3552-4720-B3AF-A45E3FE56B2C}" srcOrd="1" destOrd="0" presId="urn:microsoft.com/office/officeart/2005/8/layout/hierarchy1"/>
    <dgm:cxn modelId="{C6966DAA-CE73-43EB-A6B6-519C24BF436A}" type="presParOf" srcId="{936C2F32-3552-4720-B3AF-A45E3FE56B2C}" destId="{324E0FDB-FED8-4CD9-8B9E-382113F0CFF9}" srcOrd="0" destOrd="0" presId="urn:microsoft.com/office/officeart/2005/8/layout/hierarchy1"/>
    <dgm:cxn modelId="{8D60B049-184A-427E-95C2-A9AB31A65966}" type="presParOf" srcId="{936C2F32-3552-4720-B3AF-A45E3FE56B2C}" destId="{A314AB86-51C7-4C28-B34B-15FF92CF5779}" srcOrd="1" destOrd="0" presId="urn:microsoft.com/office/officeart/2005/8/layout/hierarchy1"/>
    <dgm:cxn modelId="{56BF6761-B30D-4C8B-AD38-F0E39070DB42}" type="presParOf" srcId="{A314AB86-51C7-4C28-B34B-15FF92CF5779}" destId="{4EA2F3A9-7183-423F-ACB1-5F2978DB277A}" srcOrd="0" destOrd="0" presId="urn:microsoft.com/office/officeart/2005/8/layout/hierarchy1"/>
    <dgm:cxn modelId="{367F9414-D0EE-4089-B83E-E0447E31FE8F}" type="presParOf" srcId="{4EA2F3A9-7183-423F-ACB1-5F2978DB277A}" destId="{C58EFD91-CAB4-4F26-9A83-2D70D810041D}" srcOrd="0" destOrd="0" presId="urn:microsoft.com/office/officeart/2005/8/layout/hierarchy1"/>
    <dgm:cxn modelId="{024FA855-4AA8-44D6-BE41-C32BE0AF4BCE}" type="presParOf" srcId="{4EA2F3A9-7183-423F-ACB1-5F2978DB277A}" destId="{9FBD70D1-0CC8-4AED-BD49-62D422C25C4D}" srcOrd="1" destOrd="0" presId="urn:microsoft.com/office/officeart/2005/8/layout/hierarchy1"/>
    <dgm:cxn modelId="{748D5F29-BDE7-425F-A368-B071FED088A8}" type="presParOf" srcId="{A314AB86-51C7-4C28-B34B-15FF92CF5779}" destId="{1932665C-5116-4B7F-94AD-9AF480E0CEC8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0F361F-F828-45AD-B4A8-6CE7B1245277}">
      <dsp:nvSpPr>
        <dsp:cNvPr id="0" name=""/>
        <dsp:cNvSpPr/>
      </dsp:nvSpPr>
      <dsp:spPr>
        <a:xfrm rot="5400000">
          <a:off x="4651957" y="-1900447"/>
          <a:ext cx="1726504" cy="59611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/>
            <a:t>преждевременные роды – </a:t>
          </a:r>
          <a:r>
            <a:rPr lang="ru-RU" sz="21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15-20%</a:t>
          </a:r>
          <a:r>
            <a:rPr lang="ru-RU" sz="2100" b="1" kern="1200" dirty="0"/>
            <a:t>, 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/>
            <a:t>гипотрофия и ЗВУР плода – </a:t>
          </a:r>
          <a:r>
            <a:rPr lang="ru-RU" sz="21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  <a:ea typeface="+mn-ea"/>
              <a:cs typeface="+mn-cs"/>
            </a:rPr>
            <a:t>12-15% </a:t>
          </a:r>
          <a:r>
            <a:rPr lang="ru-RU" sz="2100" b="1" kern="1200" dirty="0"/>
            <a:t>новорожденных,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/>
            <a:t>у </a:t>
          </a:r>
          <a:r>
            <a:rPr lang="ru-RU" sz="21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  <a:ea typeface="+mn-ea"/>
              <a:cs typeface="+mn-cs"/>
            </a:rPr>
            <a:t>37-42%</a:t>
          </a:r>
          <a:r>
            <a:rPr lang="ru-RU" sz="2100" b="1" kern="1200" dirty="0"/>
            <a:t> пациенток развивается железодефицитная анемия </a:t>
          </a:r>
        </a:p>
      </dsp:txBody>
      <dsp:txXfrm rot="5400000">
        <a:off x="4651957" y="-1900447"/>
        <a:ext cx="1726504" cy="5961135"/>
      </dsp:txXfrm>
    </dsp:sp>
    <dsp:sp modelId="{7EFC10A3-5256-4747-8149-BF870A80E87A}">
      <dsp:nvSpPr>
        <dsp:cNvPr id="0" name=""/>
        <dsp:cNvSpPr/>
      </dsp:nvSpPr>
      <dsp:spPr>
        <a:xfrm>
          <a:off x="0" y="2109"/>
          <a:ext cx="2533476" cy="21581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Частота акушерских и перинатальных осложнений: </a:t>
          </a:r>
        </a:p>
      </dsp:txBody>
      <dsp:txXfrm>
        <a:off x="0" y="2109"/>
        <a:ext cx="2533476" cy="215813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487773-420F-40FD-87BD-36561EF6884F}">
      <dsp:nvSpPr>
        <dsp:cNvPr id="0" name=""/>
        <dsp:cNvSpPr/>
      </dsp:nvSpPr>
      <dsp:spPr>
        <a:xfrm>
          <a:off x="0" y="21592"/>
          <a:ext cx="8229599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/>
            <a:t>Под влиянием озонотерапии</a:t>
          </a:r>
          <a:endParaRPr lang="ru-RU" sz="3700" kern="1200"/>
        </a:p>
      </dsp:txBody>
      <dsp:txXfrm>
        <a:off x="0" y="21592"/>
        <a:ext cx="8229599" cy="844155"/>
      </dsp:txXfrm>
    </dsp:sp>
    <dsp:sp modelId="{ACF32C3D-39B9-40A6-9266-1EC8E4AA1CCF}">
      <dsp:nvSpPr>
        <dsp:cNvPr id="0" name=""/>
        <dsp:cNvSpPr/>
      </dsp:nvSpPr>
      <dsp:spPr>
        <a:xfrm>
          <a:off x="0" y="865748"/>
          <a:ext cx="8229599" cy="1416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900" b="1" kern="1200"/>
            <a:t>улучшался кровоток в артериях матки и ФПК; </a:t>
          </a:r>
          <a:endParaRPr lang="ru-RU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900" b="1" kern="1200" dirty="0"/>
            <a:t>нормализовалось сердцебиение плода; </a:t>
          </a:r>
          <a:endParaRPr lang="ru-RU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900" b="1" kern="1200"/>
            <a:t>учащались активные движения плода.</a:t>
          </a:r>
          <a:endParaRPr lang="ru-RU" sz="2900" kern="1200"/>
        </a:p>
      </dsp:txBody>
      <dsp:txXfrm>
        <a:off x="0" y="865748"/>
        <a:ext cx="8229599" cy="141691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83D3B2-83E2-42ED-8866-212AA8EB3F97}">
      <dsp:nvSpPr>
        <dsp:cNvPr id="0" name=""/>
        <dsp:cNvSpPr/>
      </dsp:nvSpPr>
      <dsp:spPr>
        <a:xfrm>
          <a:off x="2930624" y="1001225"/>
          <a:ext cx="1374372" cy="338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220"/>
              </a:lnTo>
              <a:lnTo>
                <a:pt x="1374372" y="169220"/>
              </a:lnTo>
              <a:lnTo>
                <a:pt x="1374372" y="338441"/>
              </a:lnTo>
            </a:path>
          </a:pathLst>
        </a:custGeom>
        <a:noFill/>
        <a:ln w="762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2C438-DD49-40A1-8B22-22A6D9FD2F42}">
      <dsp:nvSpPr>
        <dsp:cNvPr id="0" name=""/>
        <dsp:cNvSpPr/>
      </dsp:nvSpPr>
      <dsp:spPr>
        <a:xfrm>
          <a:off x="1667711" y="1001225"/>
          <a:ext cx="1262912" cy="338441"/>
        </a:xfrm>
        <a:custGeom>
          <a:avLst/>
          <a:gdLst/>
          <a:ahLst/>
          <a:cxnLst/>
          <a:rect l="0" t="0" r="0" b="0"/>
          <a:pathLst>
            <a:path>
              <a:moveTo>
                <a:pt x="1262912" y="0"/>
              </a:moveTo>
              <a:lnTo>
                <a:pt x="1262912" y="169220"/>
              </a:lnTo>
              <a:lnTo>
                <a:pt x="0" y="169220"/>
              </a:lnTo>
              <a:lnTo>
                <a:pt x="0" y="338441"/>
              </a:lnTo>
            </a:path>
          </a:pathLst>
        </a:custGeom>
        <a:noFill/>
        <a:ln w="762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FEED3-6435-4305-9E9C-13BCB0EF79F5}">
      <dsp:nvSpPr>
        <dsp:cNvPr id="0" name=""/>
        <dsp:cNvSpPr/>
      </dsp:nvSpPr>
      <dsp:spPr>
        <a:xfrm>
          <a:off x="986306" y="694"/>
          <a:ext cx="3888634" cy="10005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Обструкция мочевыводящих путей (ОМП)</a:t>
          </a:r>
        </a:p>
      </dsp:txBody>
      <dsp:txXfrm>
        <a:off x="986306" y="694"/>
        <a:ext cx="3888634" cy="1000531"/>
      </dsp:txXfrm>
    </dsp:sp>
    <dsp:sp modelId="{2A85649F-3A31-481D-9D43-2F6063996385}">
      <dsp:nvSpPr>
        <dsp:cNvPr id="0" name=""/>
        <dsp:cNvSpPr/>
      </dsp:nvSpPr>
      <dsp:spPr>
        <a:xfrm>
          <a:off x="462559" y="1339667"/>
          <a:ext cx="2410303" cy="8058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+mj-lt"/>
            </a:rPr>
            <a:t>Пиелонефрит</a:t>
          </a:r>
        </a:p>
      </dsp:txBody>
      <dsp:txXfrm>
        <a:off x="462559" y="1339667"/>
        <a:ext cx="2410303" cy="805814"/>
      </dsp:txXfrm>
    </dsp:sp>
    <dsp:sp modelId="{87D851AD-B81A-413D-9795-61ACEC254673}">
      <dsp:nvSpPr>
        <dsp:cNvPr id="0" name=""/>
        <dsp:cNvSpPr/>
      </dsp:nvSpPr>
      <dsp:spPr>
        <a:xfrm>
          <a:off x="3211305" y="1339667"/>
          <a:ext cx="2187382" cy="8058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+mj-lt"/>
            </a:rPr>
            <a:t>Блок </a:t>
          </a:r>
          <a:r>
            <a:rPr lang="ru-RU" sz="2400" kern="1200" dirty="0" smtClean="0">
              <a:latin typeface="+mj-lt"/>
            </a:rPr>
            <a:t>почки (полная обструкция)</a:t>
          </a:r>
          <a:endParaRPr lang="ru-RU" sz="2400" kern="1200" dirty="0">
            <a:latin typeface="+mj-lt"/>
          </a:endParaRPr>
        </a:p>
      </dsp:txBody>
      <dsp:txXfrm>
        <a:off x="3211305" y="1339667"/>
        <a:ext cx="2187382" cy="8058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0B30DB-295C-4725-BBE7-223A93A2A8DB}">
      <dsp:nvSpPr>
        <dsp:cNvPr id="0" name=""/>
        <dsp:cNvSpPr/>
      </dsp:nvSpPr>
      <dsp:spPr>
        <a:xfrm rot="5400000">
          <a:off x="4771338" y="-2554215"/>
          <a:ext cx="974322" cy="63313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в группе О1 </a:t>
          </a:r>
          <a:r>
            <a:rPr lang="ru-RU" sz="1900" b="1" kern="1200">
              <a:sym typeface="Wingdings 3" panose="05040102010807070707" pitchFamily="18" charset="2"/>
            </a:rPr>
            <a:t></a:t>
          </a:r>
          <a:r>
            <a:rPr lang="ru-RU" sz="1900" b="1" kern="1200"/>
            <a:t> на 7,15%, </a:t>
          </a: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в группе О2 </a:t>
          </a:r>
          <a:r>
            <a:rPr lang="ru-RU" sz="1900" b="1" kern="1200">
              <a:sym typeface="Wingdings 3" panose="05040102010807070707" pitchFamily="18" charset="2"/>
            </a:rPr>
            <a:t></a:t>
          </a:r>
          <a:r>
            <a:rPr lang="ru-RU" sz="1900" b="1" kern="1200"/>
            <a:t> до 19,23</a:t>
          </a:r>
          <a:r>
            <a:rPr lang="ru-RU" sz="1900" b="1" kern="1200">
              <a:sym typeface="Symbol" panose="05050102010706020507" pitchFamily="18" charset="2"/>
            </a:rPr>
            <a:t></a:t>
          </a:r>
          <a:r>
            <a:rPr lang="ru-RU" sz="1900" b="1" kern="1200"/>
            <a:t>0,22%, </a:t>
          </a:r>
          <a:endParaRPr lang="ru-RU" sz="1900" kern="1200"/>
        </a:p>
      </dsp:txBody>
      <dsp:txXfrm rot="5400000">
        <a:off x="4771338" y="-2554215"/>
        <a:ext cx="974322" cy="6331399"/>
      </dsp:txXfrm>
    </dsp:sp>
    <dsp:sp modelId="{802EF56B-D11A-4726-8246-BFABBC77FE40}">
      <dsp:nvSpPr>
        <dsp:cNvPr id="0" name=""/>
        <dsp:cNvSpPr/>
      </dsp:nvSpPr>
      <dsp:spPr>
        <a:xfrm>
          <a:off x="0" y="57958"/>
          <a:ext cx="2018457" cy="1217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CD8+ </a:t>
          </a:r>
          <a:endParaRPr lang="ru-RU" sz="4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7958"/>
        <a:ext cx="2018457" cy="1217903"/>
      </dsp:txXfrm>
    </dsp:sp>
    <dsp:sp modelId="{BFDD34E8-A23B-419B-A940-FDEE74F07668}">
      <dsp:nvSpPr>
        <dsp:cNvPr id="0" name=""/>
        <dsp:cNvSpPr/>
      </dsp:nvSpPr>
      <dsp:spPr>
        <a:xfrm rot="5400000">
          <a:off x="4771338" y="-1275417"/>
          <a:ext cx="974322" cy="63313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нормализация у пациенток группы О1, </a:t>
          </a: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в</a:t>
          </a:r>
          <a:r>
            <a:rPr lang="en-US" sz="1900" b="1" kern="1200"/>
            <a:t> </a:t>
          </a:r>
          <a:r>
            <a:rPr lang="uk-UA" sz="1900" b="1" kern="1200"/>
            <a:t>г</a:t>
          </a:r>
          <a:r>
            <a:rPr lang="ru-RU" sz="1900" b="1" kern="1200"/>
            <a:t>руппе О2 этот коэффициент незначительно </a:t>
          </a:r>
          <a:r>
            <a:rPr lang="ru-RU" sz="1900" b="1" kern="1200">
              <a:sym typeface="Wingdings 3" panose="05040102010807070707" pitchFamily="18" charset="2"/>
            </a:rPr>
            <a:t></a:t>
          </a:r>
          <a:r>
            <a:rPr lang="ru-RU" sz="1900" b="1" kern="1200"/>
            <a:t>, но оставался меньше нормы</a:t>
          </a:r>
          <a:endParaRPr lang="ru-RU" sz="1900" kern="1200"/>
        </a:p>
      </dsp:txBody>
      <dsp:txXfrm rot="5400000">
        <a:off x="4771338" y="-1275417"/>
        <a:ext cx="974322" cy="6331399"/>
      </dsp:txXfrm>
    </dsp:sp>
    <dsp:sp modelId="{CA9DFAAD-2DEF-4EFC-B5D2-22E6C3389288}">
      <dsp:nvSpPr>
        <dsp:cNvPr id="0" name=""/>
        <dsp:cNvSpPr/>
      </dsp:nvSpPr>
      <dsp:spPr>
        <a:xfrm>
          <a:off x="0" y="1336757"/>
          <a:ext cx="2018457" cy="1217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CD4/ CD8 </a:t>
          </a:r>
          <a:endParaRPr lang="ru-RU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336757"/>
        <a:ext cx="2018457" cy="1217903"/>
      </dsp:txXfrm>
    </dsp:sp>
    <dsp:sp modelId="{EFBD24BA-2AFE-4CF0-ACFE-008FD19EEEF6}">
      <dsp:nvSpPr>
        <dsp:cNvPr id="0" name=""/>
        <dsp:cNvSpPr/>
      </dsp:nvSpPr>
      <dsp:spPr>
        <a:xfrm rot="5400000">
          <a:off x="4771338" y="3381"/>
          <a:ext cx="974322" cy="63313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в группе О1 </a:t>
          </a:r>
          <a:r>
            <a:rPr lang="en-US" sz="1900" b="1" kern="1200">
              <a:sym typeface="Wingdings 3" panose="05040102010807070707" pitchFamily="18" charset="2"/>
            </a:rPr>
            <a:t></a:t>
          </a:r>
          <a:r>
            <a:rPr lang="ru-RU" sz="1900" b="1" kern="1200"/>
            <a:t>, и на 7-е сутки составил 17,80</a:t>
          </a:r>
          <a:r>
            <a:rPr lang="ru-RU" sz="1900" b="1" kern="1200">
              <a:sym typeface="Symbol" panose="05050102010706020507" pitchFamily="18" charset="2"/>
            </a:rPr>
            <a:t></a:t>
          </a:r>
          <a:r>
            <a:rPr lang="ru-RU" sz="1900" b="1" kern="1200"/>
            <a:t>0,35%, </a:t>
          </a: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в группе О2 – </a:t>
          </a:r>
          <a:r>
            <a:rPr lang="ru-RU" sz="1900" b="1" kern="1200">
              <a:sym typeface="Wingdings 3" panose="05040102010807070707" pitchFamily="18" charset="2"/>
            </a:rPr>
            <a:t></a:t>
          </a:r>
          <a:r>
            <a:rPr lang="ru-RU" sz="1900" b="1" kern="1200"/>
            <a:t> более медленно и на 7-е сутки достиг 14,70±0,58%</a:t>
          </a:r>
          <a:endParaRPr lang="ru-RU" sz="1900" kern="1200"/>
        </a:p>
      </dsp:txBody>
      <dsp:txXfrm rot="5400000">
        <a:off x="4771338" y="3381"/>
        <a:ext cx="974322" cy="6331399"/>
      </dsp:txXfrm>
    </dsp:sp>
    <dsp:sp modelId="{FBEA7353-51A4-4438-A317-E84845466FFD}">
      <dsp:nvSpPr>
        <dsp:cNvPr id="0" name=""/>
        <dsp:cNvSpPr/>
      </dsp:nvSpPr>
      <dsp:spPr>
        <a:xfrm>
          <a:off x="0" y="2615555"/>
          <a:ext cx="2018457" cy="1217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CD16 </a:t>
          </a:r>
          <a:endParaRPr lang="ru-RU" sz="4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15555"/>
        <a:ext cx="2018457" cy="1217903"/>
      </dsp:txXfrm>
    </dsp:sp>
    <dsp:sp modelId="{B427B5AE-56B9-4EB6-B124-81BCA972E0A8}">
      <dsp:nvSpPr>
        <dsp:cNvPr id="0" name=""/>
        <dsp:cNvSpPr/>
      </dsp:nvSpPr>
      <dsp:spPr>
        <a:xfrm rot="5400000">
          <a:off x="4771338" y="1282179"/>
          <a:ext cx="974322" cy="63313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/>
            <a:t>в группе О1 </a:t>
          </a:r>
          <a:r>
            <a:rPr lang="ru-RU" sz="1900" b="1" kern="1200">
              <a:sym typeface="Wingdings 3" panose="05040102010807070707" pitchFamily="18" charset="2"/>
            </a:rPr>
            <a:t></a:t>
          </a:r>
          <a:r>
            <a:rPr lang="ru-RU" sz="1900" b="1" kern="1200"/>
            <a:t>, на 7-е сутки 19,84</a:t>
          </a:r>
          <a:r>
            <a:rPr lang="ru-RU" sz="1900" b="1" kern="1200">
              <a:sym typeface="Symbol" panose="05050102010706020507" pitchFamily="18" charset="2"/>
            </a:rPr>
            <a:t></a:t>
          </a:r>
          <a:r>
            <a:rPr lang="ru-RU" sz="1900" b="1" kern="1200"/>
            <a:t>0,65, а затем начал </a:t>
          </a:r>
          <a:r>
            <a:rPr lang="ru-RU" sz="1900" b="1" kern="1200">
              <a:sym typeface="Wingdings 3" panose="05040102010807070707" pitchFamily="18" charset="2"/>
            </a:rPr>
            <a:t></a:t>
          </a:r>
          <a:r>
            <a:rPr lang="ru-RU" sz="1900" b="1" kern="1200"/>
            <a:t>, что свидетельствует об активации В-клеточного звена иммунитета.</a:t>
          </a:r>
          <a:endParaRPr lang="ru-RU" sz="1900" kern="1200"/>
        </a:p>
      </dsp:txBody>
      <dsp:txXfrm rot="5400000">
        <a:off x="4771338" y="1282179"/>
        <a:ext cx="974322" cy="6331399"/>
      </dsp:txXfrm>
    </dsp:sp>
    <dsp:sp modelId="{94DE3BCE-097D-4EED-AA9E-BDC59C20AE3F}">
      <dsp:nvSpPr>
        <dsp:cNvPr id="0" name=""/>
        <dsp:cNvSpPr/>
      </dsp:nvSpPr>
      <dsp:spPr>
        <a:xfrm>
          <a:off x="0" y="3841459"/>
          <a:ext cx="2018457" cy="1217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CD22+ </a:t>
          </a:r>
          <a:endParaRPr lang="ru-RU" sz="4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841459"/>
        <a:ext cx="2018457" cy="121790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5F35BE-EC84-412B-8B25-78C887E85235}">
      <dsp:nvSpPr>
        <dsp:cNvPr id="0" name=""/>
        <dsp:cNvSpPr/>
      </dsp:nvSpPr>
      <dsp:spPr>
        <a:xfrm rot="5400000">
          <a:off x="-267043" y="282859"/>
          <a:ext cx="1780287" cy="1246201"/>
        </a:xfrm>
        <a:prstGeom prst="cub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/>
            <a:t>Ig A и </a:t>
          </a:r>
          <a:r>
            <a:rPr lang="en-US" sz="2800" b="1" kern="1200"/>
            <a:t>Ig M </a:t>
          </a:r>
          <a:endParaRPr lang="ru-RU" sz="2800" kern="1200"/>
        </a:p>
      </dsp:txBody>
      <dsp:txXfrm rot="5400000">
        <a:off x="-267043" y="282859"/>
        <a:ext cx="1780287" cy="1246201"/>
      </dsp:txXfrm>
    </dsp:sp>
    <dsp:sp modelId="{D9F5A027-5F77-4547-B1BB-2AEE284BC18D}">
      <dsp:nvSpPr>
        <dsp:cNvPr id="0" name=""/>
        <dsp:cNvSpPr/>
      </dsp:nvSpPr>
      <dsp:spPr>
        <a:xfrm rot="5400000">
          <a:off x="4159307" y="-2897289"/>
          <a:ext cx="1157187" cy="6983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/>
            <a:t>в группе О1 </a:t>
          </a:r>
          <a:r>
            <a:rPr lang="ru-RU" sz="1800" b="1" kern="1200">
              <a:sym typeface="Wingdings 3" panose="05040102010807070707" pitchFamily="18" charset="2"/>
            </a:rPr>
            <a:t></a:t>
          </a:r>
          <a:r>
            <a:rPr lang="ru-RU" sz="1800" b="1" kern="1200"/>
            <a:t> , на 6-7 сут. уровень I</a:t>
          </a:r>
          <a:r>
            <a:rPr lang="en-US" sz="1800" b="1" kern="1200"/>
            <a:t>g </a:t>
          </a:r>
          <a:r>
            <a:rPr lang="ru-RU" sz="1800" b="1" kern="1200"/>
            <a:t>A у этих пациенток </a:t>
          </a:r>
          <a:r>
            <a:rPr lang="ru-RU" sz="1800" b="1" kern="1200">
              <a:sym typeface="Wingdings 3" panose="05040102010807070707" pitchFamily="18" charset="2"/>
            </a:rPr>
            <a:t></a:t>
          </a:r>
          <a:r>
            <a:rPr lang="ru-RU" sz="1800" b="1" kern="1200"/>
            <a:t> на 28,8 %, </a:t>
          </a:r>
          <a:r>
            <a:rPr lang="en-US" sz="1800" b="1" kern="1200"/>
            <a:t>Ig M </a:t>
          </a:r>
          <a:r>
            <a:rPr lang="ru-RU" sz="1800" b="1" kern="1200">
              <a:sym typeface="Wingdings 3" panose="05040102010807070707" pitchFamily="18" charset="2"/>
            </a:rPr>
            <a:t></a:t>
          </a:r>
          <a:r>
            <a:rPr lang="ru-RU" sz="1800" b="1" kern="1200"/>
            <a:t> на 33,8 % и на протяжении всего лечения они продолжали удерживаться на высоком уровне</a:t>
          </a:r>
          <a:endParaRPr lang="ru-RU" sz="1800" kern="1200"/>
        </a:p>
      </dsp:txBody>
      <dsp:txXfrm rot="5400000">
        <a:off x="4159307" y="-2897289"/>
        <a:ext cx="1157187" cy="6983398"/>
      </dsp:txXfrm>
    </dsp:sp>
    <dsp:sp modelId="{CA7C15EC-96F7-41F4-A856-933D88996A6E}">
      <dsp:nvSpPr>
        <dsp:cNvPr id="0" name=""/>
        <dsp:cNvSpPr/>
      </dsp:nvSpPr>
      <dsp:spPr>
        <a:xfrm rot="5400000">
          <a:off x="-267043" y="1886503"/>
          <a:ext cx="1780287" cy="1246201"/>
        </a:xfrm>
        <a:prstGeom prst="cub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/>
            <a:t>IL-1β </a:t>
          </a:r>
          <a:endParaRPr lang="ru-RU" sz="2800" kern="1200"/>
        </a:p>
      </dsp:txBody>
      <dsp:txXfrm rot="5400000">
        <a:off x="-267043" y="1886503"/>
        <a:ext cx="1780287" cy="1246201"/>
      </dsp:txXfrm>
    </dsp:sp>
    <dsp:sp modelId="{ACE628E5-A8BB-42BA-849F-CEF8C5B522D9}">
      <dsp:nvSpPr>
        <dsp:cNvPr id="0" name=""/>
        <dsp:cNvSpPr/>
      </dsp:nvSpPr>
      <dsp:spPr>
        <a:xfrm rot="5400000">
          <a:off x="4159307" y="-1293645"/>
          <a:ext cx="1157187" cy="6983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/>
            <a:t>в группе О1 </a:t>
          </a:r>
          <a:r>
            <a:rPr lang="ru-RU" sz="1800" b="1" kern="1200">
              <a:sym typeface="Wingdings 3" panose="05040102010807070707" pitchFamily="18" charset="2"/>
            </a:rPr>
            <a:t></a:t>
          </a:r>
          <a:r>
            <a:rPr lang="ru-RU" sz="1800" b="1" kern="1200"/>
            <a:t>, и к 7 суткам </a:t>
          </a:r>
          <a:r>
            <a:rPr lang="ru-RU" sz="1800" b="1" kern="1200">
              <a:sym typeface="Wingdings 3" panose="05040102010807070707" pitchFamily="18" charset="2"/>
            </a:rPr>
            <a:t></a:t>
          </a:r>
          <a:r>
            <a:rPr lang="ru-RU" sz="1800" b="1" kern="1200"/>
            <a:t> в 2,43 раза по сравнению с начальными показателями. </a:t>
          </a:r>
          <a:endParaRPr lang="ru-RU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/>
            <a:t>у пациенток группы О2 на 7 сутки </a:t>
          </a:r>
          <a:r>
            <a:rPr lang="ru-RU" sz="1800" b="1" kern="1200">
              <a:sym typeface="Wingdings 3" panose="05040102010807070707" pitchFamily="18" charset="2"/>
            </a:rPr>
            <a:t></a:t>
          </a:r>
          <a:r>
            <a:rPr lang="ru-RU" sz="1800" b="1" kern="1200"/>
            <a:t> только в 1,37 раза. </a:t>
          </a:r>
          <a:endParaRPr lang="ru-RU" sz="1800" kern="1200"/>
        </a:p>
      </dsp:txBody>
      <dsp:txXfrm rot="5400000">
        <a:off x="4159307" y="-1293645"/>
        <a:ext cx="1157187" cy="6983398"/>
      </dsp:txXfrm>
    </dsp:sp>
    <dsp:sp modelId="{3F76ED44-18C6-42BC-81F1-770F39D5EFC6}">
      <dsp:nvSpPr>
        <dsp:cNvPr id="0" name=""/>
        <dsp:cNvSpPr/>
      </dsp:nvSpPr>
      <dsp:spPr>
        <a:xfrm rot="5400000">
          <a:off x="-267043" y="3869745"/>
          <a:ext cx="1780287" cy="1246201"/>
        </a:xfrm>
        <a:prstGeom prst="cub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TNF-α </a:t>
          </a:r>
          <a:endParaRPr lang="ru-RU" sz="2800" kern="1200" dirty="0"/>
        </a:p>
      </dsp:txBody>
      <dsp:txXfrm rot="5400000">
        <a:off x="-267043" y="3869745"/>
        <a:ext cx="1780287" cy="1246201"/>
      </dsp:txXfrm>
    </dsp:sp>
    <dsp:sp modelId="{84EE6D37-48A5-437E-8A77-4B0FCCE980B6}">
      <dsp:nvSpPr>
        <dsp:cNvPr id="0" name=""/>
        <dsp:cNvSpPr/>
      </dsp:nvSpPr>
      <dsp:spPr>
        <a:xfrm rot="5400000">
          <a:off x="3779709" y="689597"/>
          <a:ext cx="1916382" cy="6983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в группе О1 уже на </a:t>
          </a:r>
          <a:r>
            <a:rPr lang="ru-RU" sz="1800" b="1" kern="1200" dirty="0" smtClean="0"/>
            <a:t>2 сутки </a:t>
          </a:r>
          <a:r>
            <a:rPr lang="ru-RU" sz="1800" b="1" kern="1200" dirty="0"/>
            <a:t>после </a:t>
          </a:r>
          <a:r>
            <a:rPr lang="ru-RU" sz="1800" b="1" kern="1200" dirty="0" err="1"/>
            <a:t>инфузии</a:t>
          </a:r>
          <a:r>
            <a:rPr lang="ru-RU" sz="1800" b="1" kern="1200" dirty="0"/>
            <a:t> он уменьшился с 97,81±3,17 до 79,32</a:t>
          </a:r>
          <a:r>
            <a:rPr lang="ru-RU" sz="1800" b="1" kern="1200" dirty="0">
              <a:sym typeface="Symbol" panose="05050102010706020507" pitchFamily="18" charset="2"/>
            </a:rPr>
            <a:t></a:t>
          </a:r>
          <a:r>
            <a:rPr lang="ru-RU" sz="1800" b="1" kern="1200" dirty="0"/>
            <a:t>5,68 </a:t>
          </a:r>
          <a:r>
            <a:rPr lang="ru-RU" sz="1800" b="1" kern="1200" dirty="0" err="1"/>
            <a:t>пг</a:t>
          </a:r>
          <a:r>
            <a:rPr lang="ru-RU" sz="1800" b="1" kern="1200" dirty="0"/>
            <a:t>/л, а к 6-7-м суткам – до 57,29</a:t>
          </a:r>
          <a:r>
            <a:rPr lang="ru-RU" sz="1800" b="1" kern="1200" dirty="0">
              <a:sym typeface="Symbol" panose="05050102010706020507" pitchFamily="18" charset="2"/>
            </a:rPr>
            <a:t></a:t>
          </a:r>
          <a:r>
            <a:rPr lang="ru-RU" sz="1800" b="1" kern="1200" dirty="0"/>
            <a:t>5,37 </a:t>
          </a:r>
          <a:r>
            <a:rPr lang="ru-RU" sz="1800" b="1" kern="1200" dirty="0" err="1"/>
            <a:t>пг</a:t>
          </a:r>
          <a:r>
            <a:rPr lang="ru-RU" sz="1800" b="1" kern="1200" dirty="0"/>
            <a:t>/л, то есть в 1,7 раза.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в группе  О2 уровень этого цитокина также </a:t>
          </a:r>
          <a:r>
            <a:rPr lang="ru-RU" sz="1800" b="1" kern="1200" dirty="0">
              <a:sym typeface="Wingdings 3" panose="05040102010807070707" pitchFamily="18" charset="2"/>
            </a:rPr>
            <a:t></a:t>
          </a:r>
          <a:r>
            <a:rPr lang="ru-RU" sz="1800" b="1" kern="1200" dirty="0"/>
            <a:t>, но к 7-м суткам его показатель составлял 76,25</a:t>
          </a:r>
          <a:r>
            <a:rPr lang="ru-RU" sz="1800" b="1" kern="1200" dirty="0">
              <a:sym typeface="Symbol" panose="05050102010706020507" pitchFamily="18" charset="2"/>
            </a:rPr>
            <a:t></a:t>
          </a:r>
          <a:r>
            <a:rPr lang="ru-RU" sz="1800" b="1" kern="1200" dirty="0"/>
            <a:t>4,22 </a:t>
          </a:r>
          <a:r>
            <a:rPr lang="ru-RU" sz="1800" b="1" kern="1200" dirty="0" err="1"/>
            <a:t>пг</a:t>
          </a:r>
          <a:r>
            <a:rPr lang="ru-RU" sz="1800" b="1" kern="1200" dirty="0"/>
            <a:t>/л, что было меньше всего на 20,3% от исходного уровня.</a:t>
          </a:r>
          <a:endParaRPr lang="ru-RU" sz="1800" kern="1200" dirty="0"/>
        </a:p>
      </dsp:txBody>
      <dsp:txXfrm rot="5400000">
        <a:off x="3779709" y="689597"/>
        <a:ext cx="1916382" cy="698339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4E0FDB-FED8-4CD9-8B9E-382113F0CFF9}">
      <dsp:nvSpPr>
        <dsp:cNvPr id="0" name=""/>
        <dsp:cNvSpPr/>
      </dsp:nvSpPr>
      <dsp:spPr>
        <a:xfrm>
          <a:off x="6069403" y="3598814"/>
          <a:ext cx="91440" cy="736759"/>
        </a:xfrm>
        <a:custGeom>
          <a:avLst/>
          <a:gdLst/>
          <a:ahLst/>
          <a:cxnLst/>
          <a:rect l="0" t="0" r="0" b="0"/>
          <a:pathLst>
            <a:path>
              <a:moveTo>
                <a:pt x="52582" y="0"/>
              </a:moveTo>
              <a:lnTo>
                <a:pt x="52582" y="557852"/>
              </a:lnTo>
              <a:lnTo>
                <a:pt x="45720" y="557852"/>
              </a:lnTo>
              <a:lnTo>
                <a:pt x="45720" y="7367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1B18C-9B00-4345-9FC4-65CF9A163965}">
      <dsp:nvSpPr>
        <dsp:cNvPr id="0" name=""/>
        <dsp:cNvSpPr/>
      </dsp:nvSpPr>
      <dsp:spPr>
        <a:xfrm>
          <a:off x="6076266" y="1670544"/>
          <a:ext cx="91440" cy="701943"/>
        </a:xfrm>
        <a:custGeom>
          <a:avLst/>
          <a:gdLst/>
          <a:ahLst/>
          <a:cxnLst/>
          <a:rect l="0" t="0" r="0" b="0"/>
          <a:pathLst>
            <a:path>
              <a:moveTo>
                <a:pt x="74102" y="0"/>
              </a:moveTo>
              <a:lnTo>
                <a:pt x="74102" y="523037"/>
              </a:lnTo>
              <a:lnTo>
                <a:pt x="45720" y="523037"/>
              </a:lnTo>
              <a:lnTo>
                <a:pt x="45720" y="7019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8130A-3AB4-44BE-989E-F4E82FBB770A}">
      <dsp:nvSpPr>
        <dsp:cNvPr id="0" name=""/>
        <dsp:cNvSpPr/>
      </dsp:nvSpPr>
      <dsp:spPr>
        <a:xfrm>
          <a:off x="1854175" y="3598814"/>
          <a:ext cx="91440" cy="736759"/>
        </a:xfrm>
        <a:custGeom>
          <a:avLst/>
          <a:gdLst/>
          <a:ahLst/>
          <a:cxnLst/>
          <a:rect l="0" t="0" r="0" b="0"/>
          <a:pathLst>
            <a:path>
              <a:moveTo>
                <a:pt x="80964" y="0"/>
              </a:moveTo>
              <a:lnTo>
                <a:pt x="80964" y="557852"/>
              </a:lnTo>
              <a:lnTo>
                <a:pt x="45720" y="557852"/>
              </a:lnTo>
              <a:lnTo>
                <a:pt x="45720" y="7367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2318D-A06A-497E-87D4-DF537D13E8F5}">
      <dsp:nvSpPr>
        <dsp:cNvPr id="0" name=""/>
        <dsp:cNvSpPr/>
      </dsp:nvSpPr>
      <dsp:spPr>
        <a:xfrm>
          <a:off x="1889420" y="1670544"/>
          <a:ext cx="91440" cy="7019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19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78F47-A474-486A-945D-68C886F95876}">
      <dsp:nvSpPr>
        <dsp:cNvPr id="0" name=""/>
        <dsp:cNvSpPr/>
      </dsp:nvSpPr>
      <dsp:spPr>
        <a:xfrm>
          <a:off x="969528" y="444217"/>
          <a:ext cx="1931223" cy="1226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B954A-AB32-43E2-8B18-F20FB98BA8CE}">
      <dsp:nvSpPr>
        <dsp:cNvPr id="0" name=""/>
        <dsp:cNvSpPr/>
      </dsp:nvSpPr>
      <dsp:spPr>
        <a:xfrm>
          <a:off x="1184109" y="648068"/>
          <a:ext cx="1931223" cy="122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</a:t>
          </a:r>
          <a:r>
            <a:rPr lang="uk-UA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n=</a:t>
          </a:r>
          <a:r>
            <a:rPr lang="ru-RU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40</a:t>
          </a:r>
          <a:r>
            <a:rPr lang="en-US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1184109" y="648068"/>
        <a:ext cx="1931223" cy="1226326"/>
      </dsp:txXfrm>
    </dsp:sp>
    <dsp:sp modelId="{F100EE28-7A1C-4ACD-B814-90CED2260F7A}">
      <dsp:nvSpPr>
        <dsp:cNvPr id="0" name=""/>
        <dsp:cNvSpPr/>
      </dsp:nvSpPr>
      <dsp:spPr>
        <a:xfrm>
          <a:off x="42107" y="2372487"/>
          <a:ext cx="3786067" cy="1226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5BD68-C51B-4557-B0CF-A27C665A8400}">
      <dsp:nvSpPr>
        <dsp:cNvPr id="0" name=""/>
        <dsp:cNvSpPr/>
      </dsp:nvSpPr>
      <dsp:spPr>
        <a:xfrm>
          <a:off x="256687" y="2576339"/>
          <a:ext cx="3786067" cy="122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latin typeface="+mj-lt"/>
              <a:sym typeface="Wingdings 3" panose="05040102010807070707" pitchFamily="18" charset="2"/>
            </a:rPr>
            <a:t></a:t>
          </a:r>
          <a:r>
            <a:rPr lang="ru-RU" sz="1900" kern="1200" dirty="0">
              <a:latin typeface="+mj-lt"/>
            </a:rPr>
            <a:t> уровня ПТИ на 9,56%, </a:t>
          </a:r>
          <a:r>
            <a:rPr lang="ru-RU" sz="1900" kern="1200" dirty="0">
              <a:latin typeface="+mj-lt"/>
              <a:sym typeface="Wingdings 3" panose="05040102010807070707" pitchFamily="18" charset="2"/>
            </a:rPr>
            <a:t></a:t>
          </a:r>
          <a:r>
            <a:rPr lang="ru-RU" sz="1900" kern="1200" dirty="0">
              <a:latin typeface="+mj-lt"/>
            </a:rPr>
            <a:t>фибриногена –  на 7,31% </a:t>
          </a:r>
          <a:endParaRPr lang="en-US" sz="1900" kern="1200" dirty="0">
            <a:latin typeface="+mj-lt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latin typeface="+mj-lt"/>
              <a:sym typeface="Wingdings 3" panose="05040102010807070707" pitchFamily="18" charset="2"/>
            </a:rPr>
            <a:t></a:t>
          </a:r>
          <a:r>
            <a:rPr lang="ru-RU" sz="1900" kern="1200" dirty="0">
              <a:latin typeface="+mj-lt"/>
            </a:rPr>
            <a:t> АЧТВ на 10,24% </a:t>
          </a:r>
        </a:p>
      </dsp:txBody>
      <dsp:txXfrm>
        <a:off x="256687" y="2576339"/>
        <a:ext cx="3786067" cy="1226326"/>
      </dsp:txXfrm>
    </dsp:sp>
    <dsp:sp modelId="{25347F29-86AE-433A-96ED-1C4044A6C057}">
      <dsp:nvSpPr>
        <dsp:cNvPr id="0" name=""/>
        <dsp:cNvSpPr/>
      </dsp:nvSpPr>
      <dsp:spPr>
        <a:xfrm>
          <a:off x="6862" y="4335573"/>
          <a:ext cx="3786067" cy="1226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D6C35-B877-4B55-ABB3-A476B2DCB88D}">
      <dsp:nvSpPr>
        <dsp:cNvPr id="0" name=""/>
        <dsp:cNvSpPr/>
      </dsp:nvSpPr>
      <dsp:spPr>
        <a:xfrm>
          <a:off x="221442" y="4539425"/>
          <a:ext cx="3786067" cy="122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latin typeface="+mj-lt"/>
            </a:rPr>
            <a:t>все показатели гемостаза пришли к физиологической норме, и оставались такими до конца лечения</a:t>
          </a:r>
        </a:p>
      </dsp:txBody>
      <dsp:txXfrm>
        <a:off x="221442" y="4539425"/>
        <a:ext cx="3786067" cy="1226326"/>
      </dsp:txXfrm>
    </dsp:sp>
    <dsp:sp modelId="{802470F8-82A2-44CB-8463-77848A0F8A0A}">
      <dsp:nvSpPr>
        <dsp:cNvPr id="0" name=""/>
        <dsp:cNvSpPr/>
      </dsp:nvSpPr>
      <dsp:spPr>
        <a:xfrm>
          <a:off x="5184756" y="444217"/>
          <a:ext cx="1931223" cy="1226326"/>
        </a:xfrm>
        <a:prstGeom prst="roundRect">
          <a:avLst>
            <a:gd name="adj" fmla="val 10000"/>
          </a:avLst>
        </a:prstGeom>
        <a:pattFill prst="wdUp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7EED81-DDE7-46A9-879A-C74A0D68C8F5}">
      <dsp:nvSpPr>
        <dsp:cNvPr id="0" name=""/>
        <dsp:cNvSpPr/>
      </dsp:nvSpPr>
      <dsp:spPr>
        <a:xfrm>
          <a:off x="5399337" y="648068"/>
          <a:ext cx="1931223" cy="122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О2, </a:t>
          </a:r>
          <a:r>
            <a:rPr lang="en-US" sz="2400" b="1" kern="1200" dirty="0"/>
            <a:t>n=37</a:t>
          </a:r>
          <a:endParaRPr lang="ru-RU" sz="2400" b="1" kern="1200" dirty="0"/>
        </a:p>
      </dsp:txBody>
      <dsp:txXfrm>
        <a:off x="5399337" y="648068"/>
        <a:ext cx="1931223" cy="1226326"/>
      </dsp:txXfrm>
    </dsp:sp>
    <dsp:sp modelId="{16F33091-9209-41A8-B928-38A765B58AD3}">
      <dsp:nvSpPr>
        <dsp:cNvPr id="0" name=""/>
        <dsp:cNvSpPr/>
      </dsp:nvSpPr>
      <dsp:spPr>
        <a:xfrm>
          <a:off x="4228952" y="2372487"/>
          <a:ext cx="3786067" cy="1226326"/>
        </a:xfrm>
        <a:prstGeom prst="roundRect">
          <a:avLst>
            <a:gd name="adj" fmla="val 10000"/>
          </a:avLst>
        </a:prstGeom>
        <a:pattFill prst="wdUp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2E45B-F7E2-4C50-835E-133556AB64E2}">
      <dsp:nvSpPr>
        <dsp:cNvPr id="0" name=""/>
        <dsp:cNvSpPr/>
      </dsp:nvSpPr>
      <dsp:spPr>
        <a:xfrm>
          <a:off x="4443532" y="2576339"/>
          <a:ext cx="3786067" cy="122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>
              <a:latin typeface="+mj-lt"/>
            </a:rPr>
            <a:t>достоверно значимых изменений не наблюдалось</a:t>
          </a:r>
        </a:p>
      </dsp:txBody>
      <dsp:txXfrm>
        <a:off x="4443532" y="2576339"/>
        <a:ext cx="3786067" cy="1226326"/>
      </dsp:txXfrm>
    </dsp:sp>
    <dsp:sp modelId="{C58EFD91-CAB4-4F26-9A83-2D70D810041D}">
      <dsp:nvSpPr>
        <dsp:cNvPr id="0" name=""/>
        <dsp:cNvSpPr/>
      </dsp:nvSpPr>
      <dsp:spPr>
        <a:xfrm>
          <a:off x="4222090" y="4335573"/>
          <a:ext cx="3786067" cy="1226326"/>
        </a:xfrm>
        <a:prstGeom prst="roundRect">
          <a:avLst>
            <a:gd name="adj" fmla="val 10000"/>
          </a:avLst>
        </a:prstGeom>
        <a:pattFill prst="wdUp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D70D1-0CC8-4AED-BD49-62D422C25C4D}">
      <dsp:nvSpPr>
        <dsp:cNvPr id="0" name=""/>
        <dsp:cNvSpPr/>
      </dsp:nvSpPr>
      <dsp:spPr>
        <a:xfrm>
          <a:off x="4436670" y="4539425"/>
          <a:ext cx="3786067" cy="1226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latin typeface="+mj-lt"/>
            </a:rPr>
            <a:t>сохранялись признаки </a:t>
          </a:r>
          <a:r>
            <a:rPr lang="ru-RU" sz="1900" kern="1200" dirty="0" err="1">
              <a:latin typeface="+mj-lt"/>
            </a:rPr>
            <a:t>гиперкоагуляции</a:t>
          </a:r>
          <a:r>
            <a:rPr lang="ru-RU" sz="1900" kern="1200" dirty="0">
              <a:latin typeface="+mj-lt"/>
            </a:rPr>
            <a:t> (высокие уровни ПТИ - 95,50</a:t>
          </a:r>
          <a:r>
            <a:rPr lang="ru-RU" sz="1900" kern="1200" dirty="0">
              <a:latin typeface="+mj-lt"/>
              <a:sym typeface="Symbol" panose="05050102010706020507" pitchFamily="18" charset="2"/>
            </a:rPr>
            <a:t></a:t>
          </a:r>
          <a:r>
            <a:rPr lang="ru-RU" sz="1900" kern="1200" dirty="0">
              <a:latin typeface="+mj-lt"/>
            </a:rPr>
            <a:t>2,57% и фибриногена - 3,84±0,13 г/л)</a:t>
          </a:r>
        </a:p>
      </dsp:txBody>
      <dsp:txXfrm>
        <a:off x="4436670" y="4539425"/>
        <a:ext cx="3786067" cy="1226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6484-F3D2-429B-9AAB-7968F17AE7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ED096-341B-460F-AFA1-8F5798B31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480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5C231-9FB2-43FF-8F1A-5F47CDE457EA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F7225-D5C2-48D6-AFC9-DEC9C52DD1AC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A3B7F-85F4-4CF4-B33F-D28E2D6BD65F}" type="datetime1">
              <a:rPr lang="ru-RU" smtClean="0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0F5B2-A7E0-4AD9-9DAF-EBA933801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2893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90D77-8DE5-4B02-B23F-947A05F9B4CE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79F3B-742B-44BB-A43F-E2D118D86A91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40726-2BAF-4E9E-8826-1F70BC5D004E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1009D-0933-4207-A2AC-43BCFC6D66F1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45FA8-E336-47BF-AB32-5C3029F8050C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5C6-9F99-4692-BFBB-439E106D8B90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9ABF-62A9-46D9-9F5C-2F6C11EE1FE6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62032-0590-4E8D-98BB-5ABA14B2CB32}" type="datetime1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11/10/2020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E4BC666-E907-46BF-A6DA-9C68674706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slow">
    <p:circl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diagramLayout" Target="../diagrams/layout10.xml"/><Relationship Id="rId7" Type="http://schemas.openxmlformats.org/officeDocument/2006/relationships/image" Target="../media/image8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0354" y="2193821"/>
            <a:ext cx="9144000" cy="24496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ДИФФЕРЕНЦИРОВАННЫЙ ПОДХОД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 ВЕДЕНИЮ БЕРЕМЕННОСТИ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РОДОВ У ЖЕНЩИН С ОБСТРУКЦИЕЙ МОЧЕВЫВОДЯЩИХ ПУТЕЙ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626" y="1612861"/>
            <a:ext cx="6480048" cy="600472"/>
          </a:xfrm>
        </p:spPr>
        <p:txBody>
          <a:bodyPr/>
          <a:lstStyle/>
          <a:p>
            <a:r>
              <a:rPr lang="ru-RU" i="1" dirty="0" smtClean="0"/>
              <a:t>Роговой </a:t>
            </a:r>
            <a:r>
              <a:rPr lang="ru-RU" i="1" dirty="0"/>
              <a:t>Алексей Николаевич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56D06DE-D922-4499-AA9B-90BD790C3166}"/>
              </a:ext>
            </a:extLst>
          </p:cNvPr>
          <p:cNvSpPr/>
          <p:nvPr/>
        </p:nvSpPr>
        <p:spPr>
          <a:xfrm>
            <a:off x="899592" y="125671"/>
            <a:ext cx="81365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ГОСУДАРСТВЕННАЯ ОБРАЗОВАТЕЛЬНАЯ ОРГАНИЗАЦИЯ ВЫСШЕГО ПРОФЕССИОНАЛЬНОГО ОБРАЗОВАНИЯ «ДОНЕЦКИЙ НАЦИОНАЛЬНЫЙ МЕДИЦИНСКИЙ УНИВЕРСИТЕТ ИМ. М. ГОРЬКОГО» 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="" xmlns:a16="http://schemas.microsoft.com/office/drawing/2014/main" id="{4BB6FF07-CEBE-406E-88C6-0510F6C20D70}"/>
              </a:ext>
            </a:extLst>
          </p:cNvPr>
          <p:cNvSpPr txBox="1">
            <a:spLocks/>
          </p:cNvSpPr>
          <p:nvPr/>
        </p:nvSpPr>
        <p:spPr bwMode="auto">
          <a:xfrm>
            <a:off x="395536" y="4208813"/>
            <a:ext cx="8496944" cy="252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>
                  <a:lumMod val="50000"/>
                </a:schemeClr>
              </a:buClr>
              <a:buSzPct val="90000"/>
              <a:buFont typeface="Wingdings" pitchFamily="2" charset="2"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"/>
              <a:defRPr sz="2800" b="1">
                <a:solidFill>
                  <a:srgbClr val="00206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indent="1254125" algn="l">
              <a:spcBef>
                <a:spcPts val="0"/>
              </a:spcBef>
            </a:pPr>
            <a:endParaRPr lang="ru-RU" sz="2400" i="1" kern="0" dirty="0" smtClean="0">
              <a:solidFill>
                <a:schemeClr val="tx1"/>
              </a:solidFill>
            </a:endParaRPr>
          </a:p>
          <a:p>
            <a:pPr indent="1254125" algn="l">
              <a:spcBef>
                <a:spcPts val="0"/>
              </a:spcBef>
            </a:pPr>
            <a:endParaRPr lang="ru-RU" sz="2400" i="1" kern="0" dirty="0" smtClean="0">
              <a:solidFill>
                <a:schemeClr val="tx1"/>
              </a:solidFill>
            </a:endParaRPr>
          </a:p>
          <a:p>
            <a:pPr indent="1254125" algn="l">
              <a:spcBef>
                <a:spcPts val="0"/>
              </a:spcBef>
            </a:pPr>
            <a:r>
              <a:rPr lang="ru-RU" sz="2400" i="1" kern="0" dirty="0" smtClean="0">
                <a:solidFill>
                  <a:schemeClr val="tx1"/>
                </a:solidFill>
              </a:rPr>
              <a:t>Научный </a:t>
            </a:r>
            <a:r>
              <a:rPr lang="ru-RU" sz="2400" i="1" kern="0" dirty="0">
                <a:solidFill>
                  <a:schemeClr val="tx1"/>
                </a:solidFill>
              </a:rPr>
              <a:t>руководитель  </a:t>
            </a:r>
            <a:endParaRPr lang="ru-RU" sz="2400" i="1" kern="0" dirty="0" smtClean="0">
              <a:solidFill>
                <a:schemeClr val="tx1"/>
              </a:solidFill>
            </a:endParaRPr>
          </a:p>
          <a:p>
            <a:pPr indent="1254125" algn="l">
              <a:spcBef>
                <a:spcPts val="0"/>
              </a:spcBef>
            </a:pPr>
            <a:r>
              <a:rPr lang="ru-RU" sz="2400" i="1" kern="0" dirty="0" smtClean="0">
                <a:solidFill>
                  <a:schemeClr val="tx1"/>
                </a:solidFill>
              </a:rPr>
              <a:t>чл.-корр. НАМНУ, д. мед. н., профессор Чайка В.К.</a:t>
            </a:r>
            <a:endParaRPr lang="ru-RU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64478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B91A1B-A602-46E0-884E-7E9206DA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4303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Особенности течения беременности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1C387FDF-0041-46BE-8067-C36FB5EFDC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29779660"/>
              </p:ext>
            </p:extLst>
          </p:nvPr>
        </p:nvGraphicFramePr>
        <p:xfrm>
          <a:off x="188259" y="773113"/>
          <a:ext cx="8898159" cy="5976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DF4505E-AFC9-4522-946C-C57E96D6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F92-9B1F-4478-9A42-657966A0E39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B4979301-1B56-47FB-BAF8-A3C90802006E}"/>
              </a:ext>
            </a:extLst>
          </p:cNvPr>
          <p:cNvSpPr/>
          <p:nvPr/>
        </p:nvSpPr>
        <p:spPr>
          <a:xfrm>
            <a:off x="7708953" y="1161319"/>
            <a:ext cx="1162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*- р</a:t>
            </a:r>
            <a:r>
              <a:rPr lang="en-US" b="1" dirty="0"/>
              <a:t>&lt;0,05</a:t>
            </a:r>
            <a:endParaRPr lang="ru-RU" b="1" dirty="0"/>
          </a:p>
        </p:txBody>
      </p:sp>
      <p:pic>
        <p:nvPicPr>
          <p:cNvPr id="14" name="Picture 2" descr="Картинки по запросу стрелка">
            <a:extLst>
              <a:ext uri="{FF2B5EF4-FFF2-40B4-BE49-F238E27FC236}">
                <a16:creationId xmlns="" xmlns:a16="http://schemas.microsoft.com/office/drawing/2014/main" id="{BDB30542-745C-43A4-B1E7-119502090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4775">
            <a:off x="1731242" y="4039741"/>
            <a:ext cx="559529" cy="3097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Картинки по запросу стрелка">
            <a:extLst>
              <a:ext uri="{FF2B5EF4-FFF2-40B4-BE49-F238E27FC236}">
                <a16:creationId xmlns="" xmlns:a16="http://schemas.microsoft.com/office/drawing/2014/main" id="{A8CAA562-522B-4612-996E-62AAEE7E0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79119">
            <a:off x="3559290" y="2686127"/>
            <a:ext cx="898103" cy="3365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8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82573" y="3260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*</a:t>
            </a:r>
          </a:p>
        </p:txBody>
      </p:sp>
    </p:spTree>
    <p:extLst>
      <p:ext uri="{BB962C8B-B14F-4D97-AF65-F5344CB8AC3E}">
        <p14:creationId xmlns="" xmlns:p14="http://schemas.microsoft.com/office/powerpoint/2010/main" val="37833847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B47CDDA-131C-43C7-9221-7FA1E575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F92-9B1F-4478-9A42-657966A0E39C}" type="slidenum">
              <a:rPr lang="ru-RU" smtClean="0"/>
              <a:pPr/>
              <a:t>11</a:t>
            </a:fld>
            <a:endParaRPr lang="ru-RU"/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57733F80-41E0-4E82-A928-0E9B759683DD}"/>
              </a:ext>
            </a:extLst>
          </p:cNvPr>
          <p:cNvGrpSpPr/>
          <p:nvPr/>
        </p:nvGrpSpPr>
        <p:grpSpPr>
          <a:xfrm>
            <a:off x="154818" y="503816"/>
            <a:ext cx="1242939" cy="789266"/>
            <a:chOff x="117400" y="1502942"/>
            <a:chExt cx="1242939" cy="78926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3CDF8884-213B-4C33-B8A7-21D3A6730B0B}"/>
                </a:ext>
              </a:extLst>
            </p:cNvPr>
            <p:cNvSpPr/>
            <p:nvPr/>
          </p:nvSpPr>
          <p:spPr>
            <a:xfrm>
              <a:off x="117400" y="1502942"/>
              <a:ext cx="1242939" cy="78926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17A530AC-60DC-4127-9397-27CAAA3623DF}"/>
                </a:ext>
              </a:extLst>
            </p:cNvPr>
            <p:cNvSpPr txBox="1"/>
            <p:nvPr/>
          </p:nvSpPr>
          <p:spPr>
            <a:xfrm>
              <a:off x="140517" y="1526059"/>
              <a:ext cx="1196705" cy="74303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/>
                <a:t>II</a:t>
              </a:r>
              <a:r>
                <a:rPr lang="ru-RU" sz="2400" b="1" kern="1200" dirty="0"/>
                <a:t> </a:t>
              </a:r>
              <a:r>
                <a:rPr lang="ru-RU" sz="2400" b="1" dirty="0"/>
                <a:t>э</a:t>
              </a:r>
              <a:r>
                <a:rPr lang="ru-RU" sz="2400" b="1" kern="1200" dirty="0"/>
                <a:t>тап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003D447E-8C86-497E-AFC6-4661628424B6}"/>
              </a:ext>
            </a:extLst>
          </p:cNvPr>
          <p:cNvGrpSpPr/>
          <p:nvPr/>
        </p:nvGrpSpPr>
        <p:grpSpPr>
          <a:xfrm>
            <a:off x="2414739" y="480699"/>
            <a:ext cx="5406278" cy="789266"/>
            <a:chOff x="3597872" y="1763925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D61A15FF-54D8-44B0-8C34-D472EFFF7F33}"/>
                </a:ext>
              </a:extLst>
            </p:cNvPr>
            <p:cNvSpPr/>
            <p:nvPr/>
          </p:nvSpPr>
          <p:spPr>
            <a:xfrm>
              <a:off x="3597872" y="1763925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: скругленные углы 10">
              <a:extLst>
                <a:ext uri="{FF2B5EF4-FFF2-40B4-BE49-F238E27FC236}">
                  <a16:creationId xmlns="" xmlns:a16="http://schemas.microsoft.com/office/drawing/2014/main" id="{6ABF05D1-68E1-4EFA-8380-44B4F76E225E}"/>
                </a:ext>
              </a:extLst>
            </p:cNvPr>
            <p:cNvSpPr txBox="1"/>
            <p:nvPr/>
          </p:nvSpPr>
          <p:spPr>
            <a:xfrm>
              <a:off x="3620989" y="1787042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 err="1"/>
                <a:t>Проспективное</a:t>
              </a:r>
              <a:r>
                <a:rPr lang="ru-RU" sz="2400" b="1" kern="1200" dirty="0"/>
                <a:t> исследование (</a:t>
              </a:r>
              <a:r>
                <a:rPr lang="en-US" sz="2400" b="1" kern="1200" dirty="0"/>
                <a:t>n</a:t>
              </a:r>
              <a:r>
                <a:rPr lang="ru-RU" sz="2400" b="1" kern="1200" dirty="0"/>
                <a:t>=</a:t>
              </a:r>
              <a:r>
                <a:rPr lang="uk-UA" sz="2400" b="1" kern="1200" dirty="0" smtClean="0"/>
                <a:t>112)</a:t>
              </a:r>
              <a:endParaRPr lang="ru-RU" sz="2400" b="1" kern="1200" dirty="0"/>
            </a:p>
          </p:txBody>
        </p:sp>
      </p:grpSp>
      <p:sp>
        <p:nvSpPr>
          <p:cNvPr id="11" name="Стрелка вниз 10">
            <a:extLst>
              <a:ext uri="{FF2B5EF4-FFF2-40B4-BE49-F238E27FC236}">
                <a16:creationId xmlns="" xmlns:a16="http://schemas.microsoft.com/office/drawing/2014/main" id="{673EEF82-CADD-4A32-9043-876F2C07EFFF}"/>
              </a:ext>
            </a:extLst>
          </p:cNvPr>
          <p:cNvSpPr/>
          <p:nvPr/>
        </p:nvSpPr>
        <p:spPr>
          <a:xfrm rot="16200000">
            <a:off x="1567524" y="641827"/>
            <a:ext cx="677448" cy="584417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9D9C4B77-A92F-4C19-8F1D-CCB3195E2195}"/>
              </a:ext>
            </a:extLst>
          </p:cNvPr>
          <p:cNvGrpSpPr/>
          <p:nvPr/>
        </p:nvGrpSpPr>
        <p:grpSpPr>
          <a:xfrm>
            <a:off x="1236094" y="3046703"/>
            <a:ext cx="2363685" cy="1032829"/>
            <a:chOff x="2860297" y="692188"/>
            <a:chExt cx="1985732" cy="789266"/>
          </a:xfrm>
          <a:solidFill>
            <a:srgbClr val="7030A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="" xmlns:a16="http://schemas.microsoft.com/office/drawing/2014/main" id="{F42EE883-C1E0-4DAF-BF72-66849209449B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5CF59F41-9BAB-4674-A1E9-C77B365E9C32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(ЧПНС) 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A1CC8EFA-98EC-491C-89EC-3ADE4D4DBF95}"/>
              </a:ext>
            </a:extLst>
          </p:cNvPr>
          <p:cNvGrpSpPr/>
          <p:nvPr/>
        </p:nvGrpSpPr>
        <p:grpSpPr>
          <a:xfrm>
            <a:off x="3796571" y="3031148"/>
            <a:ext cx="2363686" cy="1048384"/>
            <a:chOff x="2860297" y="692188"/>
            <a:chExt cx="1985732" cy="789266"/>
          </a:xfr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="" xmlns:a16="http://schemas.microsoft.com/office/drawing/2014/main" id="{0D3F5D0E-E6BB-4885-91EC-C008BED02234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E8786A68-EADC-4603-9880-B5E69C4DC5B4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II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JJ </a:t>
              </a:r>
              <a:r>
                <a:rPr lang="uk-UA" sz="2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стенты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Стрелка вниз 10">
            <a:extLst>
              <a:ext uri="{FF2B5EF4-FFF2-40B4-BE49-F238E27FC236}">
                <a16:creationId xmlns="" xmlns:a16="http://schemas.microsoft.com/office/drawing/2014/main" id="{C92022A4-3524-401D-A106-E132D1ECB271}"/>
              </a:ext>
            </a:extLst>
          </p:cNvPr>
          <p:cNvSpPr/>
          <p:nvPr/>
        </p:nvSpPr>
        <p:spPr>
          <a:xfrm>
            <a:off x="2162177" y="2479332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0">
            <a:extLst>
              <a:ext uri="{FF2B5EF4-FFF2-40B4-BE49-F238E27FC236}">
                <a16:creationId xmlns="" xmlns:a16="http://schemas.microsoft.com/office/drawing/2014/main" id="{CBF19858-4404-42EE-9CC7-DA3909AA1DF2}"/>
              </a:ext>
            </a:extLst>
          </p:cNvPr>
          <p:cNvSpPr/>
          <p:nvPr/>
        </p:nvSpPr>
        <p:spPr>
          <a:xfrm>
            <a:off x="4599773" y="2475376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0">
            <a:extLst>
              <a:ext uri="{FF2B5EF4-FFF2-40B4-BE49-F238E27FC236}">
                <a16:creationId xmlns="" xmlns:a16="http://schemas.microsoft.com/office/drawing/2014/main" id="{DF0E4EAE-4DBD-4299-A82A-B1F3CE7FF100}"/>
              </a:ext>
            </a:extLst>
          </p:cNvPr>
          <p:cNvSpPr/>
          <p:nvPr/>
        </p:nvSpPr>
        <p:spPr>
          <a:xfrm>
            <a:off x="7037369" y="2475376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>
            <a:extLst>
              <a:ext uri="{FF2B5EF4-FFF2-40B4-BE49-F238E27FC236}">
                <a16:creationId xmlns="" xmlns:a16="http://schemas.microsoft.com/office/drawing/2014/main" id="{A69CB5E2-5E46-42AC-8284-5CFE0C9A1F6F}"/>
              </a:ext>
            </a:extLst>
          </p:cNvPr>
          <p:cNvGrpSpPr/>
          <p:nvPr/>
        </p:nvGrpSpPr>
        <p:grpSpPr>
          <a:xfrm>
            <a:off x="6357049" y="3000441"/>
            <a:ext cx="2363686" cy="1048384"/>
            <a:chOff x="2860297" y="692188"/>
            <a:chExt cx="1985732" cy="789266"/>
          </a:xfrm>
          <a:solidFill>
            <a:srgbClr val="008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2" name="Прямоугольник: скругленные углы 21">
              <a:extLst>
                <a:ext uri="{FF2B5EF4-FFF2-40B4-BE49-F238E27FC236}">
                  <a16:creationId xmlns="" xmlns:a16="http://schemas.microsoft.com/office/drawing/2014/main" id="{18A01107-95ED-4689-A1DA-E312C220827E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D7115F18-6F05-4515-8FF7-1E20420A3A8F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К, 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  <a:r>
                <a:rPr lang="uk-UA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(контрольная)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24074776-AFF7-428A-B588-5042C03079FA}"/>
              </a:ext>
            </a:extLst>
          </p:cNvPr>
          <p:cNvSpPr txBox="1"/>
          <p:nvPr/>
        </p:nvSpPr>
        <p:spPr>
          <a:xfrm>
            <a:off x="1671226" y="1412403"/>
            <a:ext cx="4305724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Основная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группа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=77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uk-UA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беременные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с ОМП)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DAC7CE21-D8F5-4951-B796-66D23BFB9AA2}"/>
              </a:ext>
            </a:extLst>
          </p:cNvPr>
          <p:cNvSpPr txBox="1"/>
          <p:nvPr/>
        </p:nvSpPr>
        <p:spPr>
          <a:xfrm>
            <a:off x="6204192" y="1399631"/>
            <a:ext cx="2363687" cy="1015663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>
                <a:latin typeface="+mn-lt"/>
              </a:rPr>
              <a:t>Здоровые</a:t>
            </a:r>
            <a:r>
              <a:rPr lang="uk-UA" sz="2000" b="1" dirty="0">
                <a:latin typeface="+mn-lt"/>
              </a:rPr>
              <a:t> </a:t>
            </a:r>
            <a:r>
              <a:rPr lang="uk-UA" sz="2000" b="1" dirty="0" err="1">
                <a:latin typeface="+mn-lt"/>
              </a:rPr>
              <a:t>беременные</a:t>
            </a:r>
            <a:r>
              <a:rPr lang="uk-UA" sz="2000" b="1" dirty="0">
                <a:latin typeface="+mn-lt"/>
              </a:rPr>
              <a:t>, </a:t>
            </a:r>
            <a:br>
              <a:rPr lang="uk-UA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n</a:t>
            </a:r>
            <a:r>
              <a:rPr lang="uk-UA" sz="2000" b="1" dirty="0" smtClean="0">
                <a:latin typeface="+mn-lt"/>
              </a:rPr>
              <a:t>=35</a:t>
            </a:r>
            <a:endParaRPr lang="ru-RU" sz="2000" b="1" dirty="0">
              <a:latin typeface="+mn-lt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14A84D77-DDBA-4032-A8CD-756028102E6B}"/>
              </a:ext>
            </a:extLst>
          </p:cNvPr>
          <p:cNvSpPr/>
          <p:nvPr/>
        </p:nvSpPr>
        <p:spPr>
          <a:xfrm>
            <a:off x="623582" y="5207825"/>
            <a:ext cx="81958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По возрасту и социальному статусу </a:t>
            </a:r>
            <a:br>
              <a:rPr lang="ru-RU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все группы были статистически сопоставимы</a:t>
            </a:r>
            <a:endParaRPr lang="ru-RU" sz="2400" b="1" i="1" dirty="0">
              <a:latin typeface="+mn-lt"/>
            </a:endParaRPr>
          </a:p>
        </p:txBody>
      </p:sp>
      <p:sp>
        <p:nvSpPr>
          <p:cNvPr id="27" name="Месяц 26">
            <a:extLst>
              <a:ext uri="{FF2B5EF4-FFF2-40B4-BE49-F238E27FC236}">
                <a16:creationId xmlns="" xmlns:a16="http://schemas.microsoft.com/office/drawing/2014/main" id="{09D88489-7745-4DDD-AB04-FCB93B4AF225}"/>
              </a:ext>
            </a:extLst>
          </p:cNvPr>
          <p:cNvSpPr/>
          <p:nvPr/>
        </p:nvSpPr>
        <p:spPr>
          <a:xfrm rot="5400000">
            <a:off x="4169901" y="1143934"/>
            <a:ext cx="1304707" cy="8397346"/>
          </a:xfrm>
          <a:prstGeom prst="moon">
            <a:avLst>
              <a:gd name="adj" fmla="val 24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9317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372A17-B865-40A1-B94B-19DDE8A4D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Особенности течения беременности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39076803"/>
              </p:ext>
            </p:extLst>
          </p:nvPr>
        </p:nvGraphicFramePr>
        <p:xfrm>
          <a:off x="251520" y="1066800"/>
          <a:ext cx="8640960" cy="553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BB436AA-C5AE-4C9C-9B07-8BB628FE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53067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Общеклинические обследования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98251720"/>
              </p:ext>
            </p:extLst>
          </p:nvPr>
        </p:nvGraphicFramePr>
        <p:xfrm>
          <a:off x="457200" y="1066800"/>
          <a:ext cx="8686800" cy="5458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8371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93FB7A-CA82-439E-B7C6-55D7A7322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Биохимический анализ </a:t>
            </a:r>
            <a:r>
              <a:rPr lang="ru-RU" sz="3600" dirty="0" smtClean="0"/>
              <a:t>крови и </a:t>
            </a:r>
            <a:r>
              <a:rPr lang="ru-RU" sz="3600" dirty="0" err="1" smtClean="0"/>
              <a:t>коагулограмма</a:t>
            </a:r>
            <a:endParaRPr lang="ru-RU" sz="36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0FF21FD8-028A-43A3-8463-B008D99B39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03137948"/>
              </p:ext>
            </p:extLst>
          </p:nvPr>
        </p:nvGraphicFramePr>
        <p:xfrm>
          <a:off x="0" y="838199"/>
          <a:ext cx="8955741" cy="3431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0FDB2DD-BA8A-49B3-8268-B9FE5048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="" xmlns:a16="http://schemas.microsoft.com/office/drawing/2014/main" id="{AEF8F77B-EB1B-4AC0-9E21-A8D55FB2DC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77648678"/>
              </p:ext>
            </p:extLst>
          </p:nvPr>
        </p:nvGraphicFramePr>
        <p:xfrm>
          <a:off x="-32985" y="4307160"/>
          <a:ext cx="8955741" cy="2276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E280CB7D-F3BC-4F10-A77C-67BE5968969E}"/>
              </a:ext>
            </a:extLst>
          </p:cNvPr>
          <p:cNvSpPr txBox="1">
            <a:spLocks/>
          </p:cNvSpPr>
          <p:nvPr/>
        </p:nvSpPr>
        <p:spPr bwMode="white">
          <a:xfrm>
            <a:off x="363070" y="3706153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3600" kern="0" dirty="0"/>
              <a:t>Общий анализ мочи</a:t>
            </a:r>
          </a:p>
        </p:txBody>
      </p:sp>
    </p:spTree>
    <p:extLst>
      <p:ext uri="{BB962C8B-B14F-4D97-AF65-F5344CB8AC3E}">
        <p14:creationId xmlns="" xmlns:p14="http://schemas.microsoft.com/office/powerpoint/2010/main" val="36582555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4C148A-D8BF-437F-AE02-8D3144B68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Микрофлора </a:t>
            </a:r>
            <a:r>
              <a:rPr lang="ru-RU" dirty="0"/>
              <a:t>мочи </a:t>
            </a:r>
            <a:br>
              <a:rPr lang="ru-RU" dirty="0"/>
            </a:br>
            <a:r>
              <a:rPr lang="ru-RU" dirty="0"/>
              <a:t>беременных с ОМП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806517BA-7E90-4D8A-AC82-F338F9107C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86182141"/>
              </p:ext>
            </p:extLst>
          </p:nvPr>
        </p:nvGraphicFramePr>
        <p:xfrm>
          <a:off x="-756592" y="1340768"/>
          <a:ext cx="8424936" cy="5242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545C995-ED71-4EA4-A680-2AD8C9A3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C289F5E-F38C-4E0B-BD7F-02BA64DAD570}"/>
              </a:ext>
            </a:extLst>
          </p:cNvPr>
          <p:cNvSpPr txBox="1"/>
          <p:nvPr/>
        </p:nvSpPr>
        <p:spPr>
          <a:xfrm>
            <a:off x="6290046" y="2090172"/>
            <a:ext cx="24071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В выделениях из половых путей:</a:t>
            </a:r>
          </a:p>
          <a:p>
            <a:pPr algn="r"/>
            <a:r>
              <a:rPr lang="ru-RU" sz="2400" b="1" dirty="0" smtClean="0"/>
              <a:t>встречаемость</a:t>
            </a:r>
            <a:r>
              <a:rPr lang="ru-RU" sz="2400" b="1" dirty="0"/>
              <a:t>: у 42,5% пациенток</a:t>
            </a:r>
          </a:p>
          <a:p>
            <a:pPr algn="r"/>
            <a:endParaRPr lang="ru-RU" sz="2400" b="1" dirty="0" smtClean="0"/>
          </a:p>
          <a:p>
            <a:pPr algn="r"/>
            <a:r>
              <a:rPr lang="ru-RU" sz="2400" b="1" dirty="0" smtClean="0"/>
              <a:t>Количество</a:t>
            </a:r>
            <a:r>
              <a:rPr lang="ru-RU" sz="2400" b="1" dirty="0"/>
              <a:t>:</a:t>
            </a:r>
            <a:br>
              <a:rPr lang="ru-RU" sz="2400" b="1" dirty="0"/>
            </a:br>
            <a:r>
              <a:rPr lang="ru-RU" sz="2400" b="1" dirty="0"/>
              <a:t>1х10</a:t>
            </a:r>
            <a:r>
              <a:rPr lang="ru-RU" sz="2400" b="1" baseline="30000" dirty="0"/>
              <a:t>5</a:t>
            </a:r>
            <a:r>
              <a:rPr lang="ru-RU" sz="2400" b="1" dirty="0"/>
              <a:t>– 1х10</a:t>
            </a:r>
            <a:r>
              <a:rPr lang="ru-RU" sz="2400" b="1" baseline="30000" dirty="0"/>
              <a:t>7 </a:t>
            </a:r>
            <a:r>
              <a:rPr lang="ru-RU" sz="2400" b="1" dirty="0"/>
              <a:t>КОЕ/мл 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="" xmlns:a16="http://schemas.microsoft.com/office/drawing/2014/main" id="{EA06A7C6-4DC5-4A9E-965A-3938F69BF93C}"/>
              </a:ext>
            </a:extLst>
          </p:cNvPr>
          <p:cNvSpPr/>
          <p:nvPr/>
        </p:nvSpPr>
        <p:spPr>
          <a:xfrm>
            <a:off x="6156176" y="1916832"/>
            <a:ext cx="2799565" cy="3583870"/>
          </a:xfrm>
          <a:prstGeom prst="wedgeRoundRectCallout">
            <a:avLst>
              <a:gd name="adj1" fmla="val -70358"/>
              <a:gd name="adj2" fmla="val 34703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2808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B8A821-455D-4038-842D-BAB2D1DDC6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D2B8A821-455D-4038-842D-BAB2D1DDC6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5A117E-9307-45A8-B376-1DD7C5A450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>
                                            <p:graphicEl>
                                              <a:dgm id="{995A117E-9307-45A8-B376-1DD7C5A450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973B6E-DA5B-45BB-B962-7CD996CD6F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FC973B6E-DA5B-45BB-B962-7CD996CD6F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FF9025-5186-4707-8043-038DB44D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1" y="274638"/>
            <a:ext cx="8704220" cy="106613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Показатели клеточного </a:t>
            </a:r>
            <a:br>
              <a:rPr lang="ru-RU" dirty="0"/>
            </a:br>
            <a:r>
              <a:rPr lang="ru-RU" dirty="0"/>
              <a:t>и гуморального звеньев иммунитета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A088D54E-C8FE-4D5A-A332-0D9525B59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01544207"/>
              </p:ext>
            </p:extLst>
          </p:nvPr>
        </p:nvGraphicFramePr>
        <p:xfrm>
          <a:off x="188259" y="1340768"/>
          <a:ext cx="6832013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F2E6B9F-A27D-4A7F-A6DA-2FA221B6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020DF4E-9CB2-46BB-B1CD-111D5B99FCC5}"/>
              </a:ext>
            </a:extLst>
          </p:cNvPr>
          <p:cNvSpPr txBox="1"/>
          <p:nvPr/>
        </p:nvSpPr>
        <p:spPr>
          <a:xfrm>
            <a:off x="2267744" y="3533855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3,6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BCC34BD-EF25-4CCB-B694-9DBEB2648DAD}"/>
              </a:ext>
            </a:extLst>
          </p:cNvPr>
          <p:cNvSpPr txBox="1"/>
          <p:nvPr/>
        </p:nvSpPr>
        <p:spPr>
          <a:xfrm>
            <a:off x="7313917" y="1978542"/>
            <a:ext cx="1417694" cy="830997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/>
              <a:t>TNF-α </a:t>
            </a:r>
            <a:r>
              <a:rPr lang="ru-RU" sz="2400" dirty="0">
                <a:sym typeface="Wingdings 3" panose="05040102010807070707" pitchFamily="18" charset="2"/>
              </a:rPr>
              <a:t>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 8,7 раз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96EED283-7719-4C06-881D-E0AFD783E957}"/>
              </a:ext>
            </a:extLst>
          </p:cNvPr>
          <p:cNvCxnSpPr/>
          <p:nvPr/>
        </p:nvCxnSpPr>
        <p:spPr>
          <a:xfrm flipH="1" flipV="1">
            <a:off x="1943708" y="3645024"/>
            <a:ext cx="1044116" cy="38235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4A243B93-CE47-4F8E-A124-F1802D01029B}"/>
              </a:ext>
            </a:extLst>
          </p:cNvPr>
          <p:cNvCxnSpPr>
            <a:cxnSpLocks/>
          </p:cNvCxnSpPr>
          <p:nvPr/>
        </p:nvCxnSpPr>
        <p:spPr>
          <a:xfrm flipH="1">
            <a:off x="3131840" y="4509120"/>
            <a:ext cx="180020" cy="216024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="" xmlns:a16="http://schemas.microsoft.com/office/drawing/2014/main" id="{1F89016D-2AB9-4D03-B7E2-78A4A28FA94B}"/>
              </a:ext>
            </a:extLst>
          </p:cNvPr>
          <p:cNvCxnSpPr>
            <a:cxnSpLocks/>
          </p:cNvCxnSpPr>
          <p:nvPr/>
        </p:nvCxnSpPr>
        <p:spPr>
          <a:xfrm flipH="1" flipV="1">
            <a:off x="3779912" y="4509120"/>
            <a:ext cx="144016" cy="10801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CBB512CE-3ADC-40ED-BB93-847724983B83}"/>
              </a:ext>
            </a:extLst>
          </p:cNvPr>
          <p:cNvCxnSpPr>
            <a:cxnSpLocks/>
          </p:cNvCxnSpPr>
          <p:nvPr/>
        </p:nvCxnSpPr>
        <p:spPr>
          <a:xfrm flipH="1">
            <a:off x="4002315" y="3903187"/>
            <a:ext cx="205271" cy="12418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7C8D6DB7-A883-4B07-A78E-638C9EE696E1}"/>
              </a:ext>
            </a:extLst>
          </p:cNvPr>
          <p:cNvCxnSpPr>
            <a:cxnSpLocks/>
          </p:cNvCxnSpPr>
          <p:nvPr/>
        </p:nvCxnSpPr>
        <p:spPr>
          <a:xfrm>
            <a:off x="3604265" y="3501870"/>
            <a:ext cx="1" cy="21665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04780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103868-F52B-4E66-9D21-CDD7E5AC2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68" y="404664"/>
            <a:ext cx="8229600" cy="12241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Морфологическая картина почек </a:t>
            </a:r>
            <a:r>
              <a:rPr lang="ru-RU" dirty="0"/>
              <a:t>по результатам УЗИ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ADD01A4A-759F-4B73-93B6-731A04BC51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85094610"/>
              </p:ext>
            </p:extLst>
          </p:nvPr>
        </p:nvGraphicFramePr>
        <p:xfrm>
          <a:off x="457200" y="1772816"/>
          <a:ext cx="8229600" cy="2736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DF61B0-46F2-4AAD-8294-17311010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58C6F6C-84CA-4599-A481-FC05A176FA40}"/>
              </a:ext>
            </a:extLst>
          </p:cNvPr>
          <p:cNvSpPr/>
          <p:nvPr/>
        </p:nvSpPr>
        <p:spPr>
          <a:xfrm>
            <a:off x="957767" y="4986494"/>
            <a:ext cx="720080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/>
              <a:t>Имеют </a:t>
            </a:r>
            <a:r>
              <a:rPr lang="ru-RU" sz="2000" b="1" dirty="0"/>
              <a:t>место </a:t>
            </a:r>
            <a:r>
              <a:rPr lang="ru-RU" sz="2000" b="1" dirty="0" smtClean="0"/>
              <a:t>признаки </a:t>
            </a:r>
            <a:r>
              <a:rPr lang="ru-RU" sz="2000" b="1" dirty="0" err="1" smtClean="0"/>
              <a:t>гидронефротической</a:t>
            </a:r>
            <a:r>
              <a:rPr lang="ru-RU" sz="2000" b="1" dirty="0" smtClean="0"/>
              <a:t> деформации </a:t>
            </a:r>
            <a:r>
              <a:rPr lang="ru-RU" sz="2000" b="1" dirty="0"/>
              <a:t>почки в результате обструкции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Правая почка чаще подвержена </a:t>
            </a:r>
            <a:r>
              <a:rPr lang="ru-RU" sz="2000" b="1" dirty="0" err="1"/>
              <a:t>гидронефротической</a:t>
            </a:r>
            <a:r>
              <a:rPr lang="ru-RU" sz="2000" b="1" dirty="0"/>
              <a:t> деформации при обструктивном пиелонефрите, чем левая</a:t>
            </a: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="" xmlns:a16="http://schemas.microsoft.com/office/drawing/2014/main" id="{159EDCD9-6DFE-4948-BEC6-7616E97DAD0A}"/>
              </a:ext>
            </a:extLst>
          </p:cNvPr>
          <p:cNvSpPr/>
          <p:nvPr/>
        </p:nvSpPr>
        <p:spPr>
          <a:xfrm rot="5400000">
            <a:off x="4236467" y="259848"/>
            <a:ext cx="643401" cy="8498541"/>
          </a:xfrm>
          <a:prstGeom prst="rightBrace">
            <a:avLst>
              <a:gd name="adj1" fmla="val 42717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90181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E86169-67DA-470B-9130-7029FFE9C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168" y="346505"/>
            <a:ext cx="4402832" cy="994122"/>
          </a:xfrm>
        </p:spPr>
        <p:txBody>
          <a:bodyPr>
            <a:normAutofit fontScale="90000"/>
          </a:bodyPr>
          <a:lstStyle/>
          <a:p>
            <a:r>
              <a:rPr lang="ru-RU" sz="2400" dirty="0" err="1"/>
              <a:t>Фармакосонографическая</a:t>
            </a:r>
            <a:r>
              <a:rPr lang="ru-RU" sz="2400" dirty="0"/>
              <a:t> проба (ФСП</a:t>
            </a:r>
            <a:r>
              <a:rPr lang="ru-RU" sz="2400" dirty="0" smtClean="0"/>
              <a:t>) по </a:t>
            </a:r>
            <a:r>
              <a:rPr lang="ru-RU" sz="2400" dirty="0" err="1" smtClean="0"/>
              <a:t>Почерниковой-Стрельникову</a:t>
            </a:r>
            <a:endParaRPr lang="ru-RU" sz="24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36DE4D70-7C29-4771-B676-9FE6F4B94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69173354"/>
              </p:ext>
            </p:extLst>
          </p:nvPr>
        </p:nvGraphicFramePr>
        <p:xfrm>
          <a:off x="457200" y="1484785"/>
          <a:ext cx="3466728" cy="49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73BD5F2-5673-4917-B194-B5FBA2B7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85C8B29-1730-4AF5-8FF0-A6AEE70A57DF}"/>
              </a:ext>
            </a:extLst>
          </p:cNvPr>
          <p:cNvSpPr/>
          <p:nvPr/>
        </p:nvSpPr>
        <p:spPr>
          <a:xfrm rot="16200000">
            <a:off x="-1711314" y="365203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+mj-lt"/>
                <a:ea typeface="Calibri" panose="020F0502020204030204" pitchFamily="34" charset="0"/>
              </a:rPr>
              <a:t>обструктивный тип </a:t>
            </a:r>
            <a:br>
              <a:rPr lang="ru-RU" dirty="0">
                <a:latin typeface="+mj-lt"/>
                <a:ea typeface="Calibri" panose="020F0502020204030204" pitchFamily="34" charset="0"/>
              </a:rPr>
            </a:br>
            <a:r>
              <a:rPr lang="ru-RU" dirty="0" err="1">
                <a:latin typeface="+mj-lt"/>
                <a:ea typeface="Calibri" panose="020F0502020204030204" pitchFamily="34" charset="0"/>
              </a:rPr>
              <a:t>ренографической</a:t>
            </a:r>
            <a:r>
              <a:rPr lang="ru-RU" dirty="0">
                <a:latin typeface="+mj-lt"/>
                <a:ea typeface="Calibri" panose="020F0502020204030204" pitchFamily="34" charset="0"/>
              </a:rPr>
              <a:t> кривой </a:t>
            </a:r>
            <a:endParaRPr lang="ru-RU" dirty="0">
              <a:latin typeface="+mj-lt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D6E6F1D-10B2-4202-96D1-E1E811748A5D}"/>
              </a:ext>
            </a:extLst>
          </p:cNvPr>
          <p:cNvSpPr/>
          <p:nvPr/>
        </p:nvSpPr>
        <p:spPr>
          <a:xfrm>
            <a:off x="457200" y="254076"/>
            <a:ext cx="365997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Радиоизотопная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ренография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(РИРГ)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47D8BF12-A8FB-4B75-A7A4-755542A6508A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709683209"/>
              </p:ext>
            </p:extLst>
          </p:nvPr>
        </p:nvGraphicFramePr>
        <p:xfrm>
          <a:off x="4489648" y="1944948"/>
          <a:ext cx="4402832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A8CA43B-ADE9-4D5E-921A-9331CF050E28}"/>
              </a:ext>
            </a:extLst>
          </p:cNvPr>
          <p:cNvSpPr txBox="1"/>
          <p:nvPr/>
        </p:nvSpPr>
        <p:spPr>
          <a:xfrm>
            <a:off x="7155542" y="1908583"/>
            <a:ext cx="1800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нарушения </a:t>
            </a:r>
            <a:br>
              <a:rPr lang="ru-RU" sz="2000" b="1" dirty="0"/>
            </a:br>
            <a:r>
              <a:rPr lang="en-US" sz="2000" b="1" dirty="0"/>
              <a:t>I </a:t>
            </a:r>
            <a:r>
              <a:rPr lang="uk-UA" sz="2000" b="1" dirty="0"/>
              <a:t>ст.</a:t>
            </a:r>
            <a:endParaRPr lang="ru-RU" sz="2000" b="1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77AD01D-6FE7-460C-8E44-351596FA061E}"/>
              </a:ext>
            </a:extLst>
          </p:cNvPr>
          <p:cNvSpPr txBox="1"/>
          <p:nvPr/>
        </p:nvSpPr>
        <p:spPr>
          <a:xfrm>
            <a:off x="4319974" y="3968679"/>
            <a:ext cx="1800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нарушения </a:t>
            </a:r>
            <a:br>
              <a:rPr lang="ru-RU" sz="2000" b="1" dirty="0"/>
            </a:br>
            <a:r>
              <a:rPr lang="en-US" sz="2000" b="1" dirty="0"/>
              <a:t>II </a:t>
            </a:r>
            <a:r>
              <a:rPr lang="uk-UA" sz="2000" b="1" dirty="0"/>
              <a:t>ст.</a:t>
            </a:r>
            <a:endParaRPr lang="ru-RU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3C8C878-A052-4811-9ECC-AB52B6594B8B}"/>
              </a:ext>
            </a:extLst>
          </p:cNvPr>
          <p:cNvSpPr txBox="1"/>
          <p:nvPr/>
        </p:nvSpPr>
        <p:spPr>
          <a:xfrm>
            <a:off x="4288763" y="1667917"/>
            <a:ext cx="1800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нарушения </a:t>
            </a:r>
            <a:br>
              <a:rPr lang="ru-RU" sz="2000" b="1" dirty="0"/>
            </a:br>
            <a:r>
              <a:rPr lang="en-US" sz="2000" b="1" dirty="0"/>
              <a:t>III </a:t>
            </a:r>
            <a:r>
              <a:rPr lang="uk-UA" sz="2000" b="1" dirty="0"/>
              <a:t>ст.</a:t>
            </a:r>
            <a:endParaRPr lang="ru-RU" sz="2000" b="1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5C00E587-320C-4D55-9416-3B0B240D129C}"/>
              </a:ext>
            </a:extLst>
          </p:cNvPr>
          <p:cNvSpPr/>
          <p:nvPr/>
        </p:nvSpPr>
        <p:spPr>
          <a:xfrm>
            <a:off x="3908382" y="4987882"/>
            <a:ext cx="5089518" cy="1631216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+mj-lt"/>
                <a:ea typeface="Calibri" panose="020F0502020204030204" pitchFamily="34" charset="0"/>
              </a:rPr>
              <a:t>Данные ФСП не всегда соответствовали реальной степени обструкции ВМП, </a:t>
            </a:r>
            <a:br>
              <a:rPr lang="ru-RU" sz="2000" dirty="0">
                <a:latin typeface="+mj-lt"/>
                <a:ea typeface="Calibri" panose="020F0502020204030204" pitchFamily="34" charset="0"/>
              </a:rPr>
            </a:br>
            <a:r>
              <a:rPr lang="ru-RU" sz="2000" dirty="0">
                <a:latin typeface="+mj-lt"/>
                <a:ea typeface="Calibri" panose="020F0502020204030204" pitchFamily="34" charset="0"/>
              </a:rPr>
              <a:t>в отличие от данных РИРГ и допплеровского исследования выброса мочи на фоне форсирования диуреза.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9113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80E5D71-96CF-4AA7-9B25-8ADECE1A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9718"/>
          </a:xfrm>
        </p:spPr>
        <p:txBody>
          <a:bodyPr>
            <a:normAutofit fontScale="90000"/>
          </a:bodyPr>
          <a:lstStyle/>
          <a:p>
            <a:r>
              <a:rPr lang="ru-RU" dirty="0"/>
              <a:t>Данные УЗИ плода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3E066115-D50B-4311-9AC9-B63B281FE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1167029"/>
              </p:ext>
            </p:extLst>
          </p:nvPr>
        </p:nvGraphicFramePr>
        <p:xfrm>
          <a:off x="188259" y="857232"/>
          <a:ext cx="8416188" cy="5884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21BF8ED-670B-4D26-B1C4-C12C655E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8" name="Picture 2" descr="Картинки по запросу стрелка">
            <a:extLst>
              <a:ext uri="{FF2B5EF4-FFF2-40B4-BE49-F238E27FC236}">
                <a16:creationId xmlns="" xmlns:a16="http://schemas.microsoft.com/office/drawing/2014/main" id="{DE4E5A5E-8AFB-4EE3-A3E3-4E3F8892E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77858">
            <a:off x="3961516" y="3200375"/>
            <a:ext cx="559529" cy="3097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Картинки по запросу стрелка">
            <a:extLst>
              <a:ext uri="{FF2B5EF4-FFF2-40B4-BE49-F238E27FC236}">
                <a16:creationId xmlns="" xmlns:a16="http://schemas.microsoft.com/office/drawing/2014/main" id="{91DFB60D-4267-404F-9A8E-3723DFBF1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83595">
            <a:off x="2979609" y="3764931"/>
            <a:ext cx="1067802" cy="3106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Картинки по запросу стрелка">
            <a:extLst>
              <a:ext uri="{FF2B5EF4-FFF2-40B4-BE49-F238E27FC236}">
                <a16:creationId xmlns="" xmlns:a16="http://schemas.microsoft.com/office/drawing/2014/main" id="{7CF37AA4-187C-496E-8669-8A016FA09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18098">
            <a:off x="3515405" y="4603208"/>
            <a:ext cx="1199441" cy="3573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6CFD2B4F-B4C1-4F74-B608-8C6CCBC60FBA}"/>
              </a:ext>
            </a:extLst>
          </p:cNvPr>
          <p:cNvCxnSpPr>
            <a:cxnSpLocks/>
          </p:cNvCxnSpPr>
          <p:nvPr/>
        </p:nvCxnSpPr>
        <p:spPr>
          <a:xfrm>
            <a:off x="4644008" y="3789040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="" xmlns:a16="http://schemas.microsoft.com/office/drawing/2014/main" id="{662CD3AE-0683-4308-A7BC-E5255A3D3B3C}"/>
              </a:ext>
            </a:extLst>
          </p:cNvPr>
          <p:cNvCxnSpPr>
            <a:cxnSpLocks/>
          </p:cNvCxnSpPr>
          <p:nvPr/>
        </p:nvCxnSpPr>
        <p:spPr>
          <a:xfrm>
            <a:off x="4572000" y="4110660"/>
            <a:ext cx="144016" cy="19114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442894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58775"/>
            <a:ext cx="9144000" cy="838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/>
              <a:t>Осложнения во время беременности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91709D4-157F-4780-ADFE-0398713ABF82}" type="slidenum">
              <a:rPr lang="ru-RU" smtClean="0"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latin typeface="Arial" charset="0"/>
            </a:endParaRP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1924640"/>
              </p:ext>
            </p:extLst>
          </p:nvPr>
        </p:nvGraphicFramePr>
        <p:xfrm>
          <a:off x="179512" y="908720"/>
          <a:ext cx="6984453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62733" y="1656090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80% - пиелонефрит на фоне МКБ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5579789" y="1656090"/>
            <a:ext cx="3168352" cy="1557174"/>
          </a:xfrm>
          <a:prstGeom prst="wedgeRoundRectCallout">
            <a:avLst>
              <a:gd name="adj1" fmla="val -92949"/>
              <a:gd name="adj2" fmla="val -31227"/>
              <a:gd name="adj3" fmla="val 16667"/>
            </a:avLst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523211" y="3356992"/>
            <a:ext cx="1368152" cy="1080120"/>
          </a:xfrm>
          <a:prstGeom prst="downArrow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012160" y="461800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УРОСЕПСИС</a:t>
            </a:r>
          </a:p>
        </p:txBody>
      </p:sp>
    </p:spTree>
    <p:extLst>
      <p:ext uri="{BB962C8B-B14F-4D97-AF65-F5344CB8AC3E}">
        <p14:creationId xmlns="" xmlns:p14="http://schemas.microsoft.com/office/powerpoint/2010/main" val="2588136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" grpId="0"/>
      <p:bldP spid="5" grpId="0" animBg="1"/>
      <p:bldP spid="7" grpId="0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613F88-200F-48DB-BD7E-FA85EF27A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82" y="274638"/>
            <a:ext cx="8719406" cy="654032"/>
          </a:xfrm>
        </p:spPr>
        <p:txBody>
          <a:bodyPr>
            <a:normAutofit fontScale="90000"/>
          </a:bodyPr>
          <a:lstStyle/>
          <a:p>
            <a:r>
              <a:rPr lang="ru-RU" dirty="0"/>
              <a:t>Оперативное лечение пациенткам с ОМП во время беременности</a:t>
            </a:r>
          </a:p>
        </p:txBody>
      </p:sp>
      <p:pic>
        <p:nvPicPr>
          <p:cNvPr id="22" name="Содержимое 4" descr="123-640x640.jpg">
            <a:extLst>
              <a:ext uri="{FF2B5EF4-FFF2-40B4-BE49-F238E27FC236}">
                <a16:creationId xmlns="" xmlns:a16="http://schemas.microsoft.com/office/drawing/2014/main" id="{F11B687C-020B-4A18-8D16-C4CEFC2132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50" y="1500174"/>
            <a:ext cx="4800600" cy="4800600"/>
          </a:xfrm>
        </p:spPr>
      </p:pic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4A3EA7B-6B46-464A-8006-512CF4CC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20</a:t>
            </a:fld>
            <a:endParaRPr lang="ru-RU"/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3D6121D3-F357-4201-AA9F-DA93FDF8E9BD}"/>
              </a:ext>
            </a:extLst>
          </p:cNvPr>
          <p:cNvGrpSpPr/>
          <p:nvPr/>
        </p:nvGrpSpPr>
        <p:grpSpPr>
          <a:xfrm>
            <a:off x="1444166" y="2685623"/>
            <a:ext cx="2363685" cy="830998"/>
            <a:chOff x="2860297" y="692188"/>
            <a:chExt cx="1985732" cy="789266"/>
          </a:xfrm>
          <a:solidFill>
            <a:srgbClr val="7030A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A489AC97-B98C-4ECA-8F64-93FEF3124605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9A624FE7-3517-4977-A4FB-BD2002C8F602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(ЧПНС) 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87A3D4EF-1B9B-4A14-9B9E-D32D56379914}"/>
              </a:ext>
            </a:extLst>
          </p:cNvPr>
          <p:cNvGrpSpPr/>
          <p:nvPr/>
        </p:nvGrpSpPr>
        <p:grpSpPr>
          <a:xfrm>
            <a:off x="6321668" y="2666228"/>
            <a:ext cx="2363686" cy="843513"/>
            <a:chOff x="2860297" y="692188"/>
            <a:chExt cx="1985732" cy="789266"/>
          </a:xfr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E75A70B3-58AC-44C2-9A98-8FF7D372BFF3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2B2EE5F7-33A3-4F6A-8DA5-B7565C71B102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II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JJ </a:t>
              </a:r>
              <a:r>
                <a:rPr lang="uk-UA" sz="2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стенты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Стрелка вниз 10">
            <a:extLst>
              <a:ext uri="{FF2B5EF4-FFF2-40B4-BE49-F238E27FC236}">
                <a16:creationId xmlns="" xmlns:a16="http://schemas.microsoft.com/office/drawing/2014/main" id="{3CCB4155-5C1D-4910-8DEC-338DE9C82070}"/>
              </a:ext>
            </a:extLst>
          </p:cNvPr>
          <p:cNvSpPr/>
          <p:nvPr/>
        </p:nvSpPr>
        <p:spPr>
          <a:xfrm>
            <a:off x="2357015" y="2071678"/>
            <a:ext cx="677448" cy="576995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0">
            <a:extLst>
              <a:ext uri="{FF2B5EF4-FFF2-40B4-BE49-F238E27FC236}">
                <a16:creationId xmlns="" xmlns:a16="http://schemas.microsoft.com/office/drawing/2014/main" id="{1385B396-1A1F-4CF9-AC7B-E75EBA740499}"/>
              </a:ext>
            </a:extLst>
          </p:cNvPr>
          <p:cNvSpPr/>
          <p:nvPr/>
        </p:nvSpPr>
        <p:spPr>
          <a:xfrm>
            <a:off x="7211493" y="2071678"/>
            <a:ext cx="677448" cy="576995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BEB7644-931A-48DC-B1B8-3465180036AB}"/>
              </a:ext>
            </a:extLst>
          </p:cNvPr>
          <p:cNvSpPr txBox="1"/>
          <p:nvPr/>
        </p:nvSpPr>
        <p:spPr>
          <a:xfrm>
            <a:off x="1723914" y="1214422"/>
            <a:ext cx="6634300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Основная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группа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=77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uk-UA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беременные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с ОМП)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5EC7C24F-EDC9-4A66-8E7A-391EB23FE9EE}"/>
              </a:ext>
            </a:extLst>
          </p:cNvPr>
          <p:cNvSpPr/>
          <p:nvPr/>
        </p:nvSpPr>
        <p:spPr>
          <a:xfrm>
            <a:off x="660664" y="3858102"/>
            <a:ext cx="1567003" cy="83099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+mj-lt"/>
              </a:rPr>
              <a:t>справа – 72,6%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7CB18DEF-9828-4994-AA4B-5A8E016BF569}"/>
              </a:ext>
            </a:extLst>
          </p:cNvPr>
          <p:cNvSpPr/>
          <p:nvPr/>
        </p:nvSpPr>
        <p:spPr>
          <a:xfrm>
            <a:off x="2695739" y="3886308"/>
            <a:ext cx="1567003" cy="83099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+mj-lt"/>
              </a:rPr>
              <a:t>слева </a:t>
            </a:r>
            <a:br>
              <a:rPr lang="ru-RU" sz="2000" dirty="0">
                <a:latin typeface="+mj-lt"/>
              </a:rPr>
            </a:br>
            <a:r>
              <a:rPr lang="ru-RU" sz="2000" dirty="0">
                <a:latin typeface="+mj-lt"/>
              </a:rPr>
              <a:t>– 27,4%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934FB6CA-C04B-4BBA-9696-90E0F9A43494}"/>
              </a:ext>
            </a:extLst>
          </p:cNvPr>
          <p:cNvSpPr/>
          <p:nvPr/>
        </p:nvSpPr>
        <p:spPr>
          <a:xfrm>
            <a:off x="1027133" y="4764990"/>
            <a:ext cx="2659763" cy="83099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+mj-lt"/>
              </a:rPr>
              <a:t>двухсторонняя</a:t>
            </a:r>
            <a:br>
              <a:rPr lang="ru-RU" sz="2000" dirty="0">
                <a:latin typeface="+mj-lt"/>
              </a:rPr>
            </a:br>
            <a:r>
              <a:rPr lang="ru-RU" sz="2000" dirty="0">
                <a:latin typeface="+mj-lt"/>
              </a:rPr>
              <a:t>– 4,8%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="" xmlns:a16="http://schemas.microsoft.com/office/drawing/2014/main" id="{8AC0CD2D-868F-4745-B314-F51344EC81C2}"/>
              </a:ext>
            </a:extLst>
          </p:cNvPr>
          <p:cNvCxnSpPr/>
          <p:nvPr/>
        </p:nvCxnSpPr>
        <p:spPr>
          <a:xfrm flipH="1">
            <a:off x="1835696" y="3516621"/>
            <a:ext cx="288032" cy="341481"/>
          </a:xfrm>
          <a:prstGeom prst="straightConnector1">
            <a:avLst/>
          </a:prstGeom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="" xmlns:a16="http://schemas.microsoft.com/office/drawing/2014/main" id="{11237EF5-7C4D-4FBD-A825-73674272FF3E}"/>
              </a:ext>
            </a:extLst>
          </p:cNvPr>
          <p:cNvCxnSpPr>
            <a:cxnSpLocks/>
          </p:cNvCxnSpPr>
          <p:nvPr/>
        </p:nvCxnSpPr>
        <p:spPr>
          <a:xfrm>
            <a:off x="3131840" y="3505782"/>
            <a:ext cx="194389" cy="348517"/>
          </a:xfrm>
          <a:prstGeom prst="straightConnector1">
            <a:avLst/>
          </a:prstGeom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09638FF9-21AF-4158-96EB-353F6C80F7F1}"/>
              </a:ext>
            </a:extLst>
          </p:cNvPr>
          <p:cNvCxnSpPr>
            <a:cxnSpLocks/>
          </p:cNvCxnSpPr>
          <p:nvPr/>
        </p:nvCxnSpPr>
        <p:spPr>
          <a:xfrm flipH="1">
            <a:off x="2468142" y="3553571"/>
            <a:ext cx="47116" cy="1135529"/>
          </a:xfrm>
          <a:prstGeom prst="straightConnector1">
            <a:avLst/>
          </a:prstGeom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Чрескожная пункционная нефростомия (ЧПНС)">
            <a:extLst>
              <a:ext uri="{FF2B5EF4-FFF2-40B4-BE49-F238E27FC236}">
                <a16:creationId xmlns="" xmlns:a16="http://schemas.microsoft.com/office/drawing/2014/main" id="{21A1388D-D729-474F-B215-FEA484B838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115" t="20390" r="51755" b="3159"/>
          <a:stretch/>
        </p:blipFill>
        <p:spPr bwMode="auto">
          <a:xfrm>
            <a:off x="62755" y="1227875"/>
            <a:ext cx="1661159" cy="2315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 descr="slide_29.jpg">
            <a:extLst>
              <a:ext uri="{FF2B5EF4-FFF2-40B4-BE49-F238E27FC236}">
                <a16:creationId xmlns="" xmlns:a16="http://schemas.microsoft.com/office/drawing/2014/main" id="{43CE4378-9946-4384-8BB3-860D0601CF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r="48347"/>
          <a:stretch/>
        </p:blipFill>
        <p:spPr>
          <a:xfrm>
            <a:off x="7355563" y="3664144"/>
            <a:ext cx="1731430" cy="2514024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3B4F83D-719B-41C7-92B5-7474DE5E4046}"/>
              </a:ext>
            </a:extLst>
          </p:cNvPr>
          <p:cNvSpPr/>
          <p:nvPr/>
        </p:nvSpPr>
        <p:spPr>
          <a:xfrm>
            <a:off x="91842" y="5671878"/>
            <a:ext cx="34800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+mj-lt"/>
                <a:ea typeface="Calibri" panose="020F0502020204030204" pitchFamily="34" charset="0"/>
              </a:rPr>
              <a:t>во </a:t>
            </a:r>
            <a:r>
              <a:rPr lang="en-US" dirty="0">
                <a:latin typeface="+mj-lt"/>
                <a:ea typeface="Calibri" panose="020F0502020204030204" pitchFamily="34" charset="0"/>
              </a:rPr>
              <a:t>II</a:t>
            </a:r>
            <a:r>
              <a:rPr lang="ru-RU" dirty="0">
                <a:latin typeface="+mj-lt"/>
                <a:ea typeface="Calibri" panose="020F0502020204030204" pitchFamily="34" charset="0"/>
              </a:rPr>
              <a:t> триместре – 19 пациенток (30,6%), </a:t>
            </a:r>
            <a:br>
              <a:rPr lang="ru-RU" dirty="0">
                <a:latin typeface="+mj-lt"/>
                <a:ea typeface="Calibri" panose="020F0502020204030204" pitchFamily="34" charset="0"/>
              </a:rPr>
            </a:br>
            <a:r>
              <a:rPr lang="ru-RU" dirty="0">
                <a:latin typeface="+mj-lt"/>
                <a:ea typeface="Calibri" panose="020F0502020204030204" pitchFamily="34" charset="0"/>
              </a:rPr>
              <a:t>в </a:t>
            </a:r>
            <a:r>
              <a:rPr lang="en-US" dirty="0">
                <a:latin typeface="+mj-lt"/>
                <a:ea typeface="Calibri" panose="020F0502020204030204" pitchFamily="34" charset="0"/>
              </a:rPr>
              <a:t>III</a:t>
            </a:r>
            <a:r>
              <a:rPr lang="ru-RU" dirty="0">
                <a:latin typeface="+mj-lt"/>
                <a:ea typeface="Calibri" panose="020F0502020204030204" pitchFamily="34" charset="0"/>
              </a:rPr>
              <a:t> триместре – 43 пациентки (69,4%)</a:t>
            </a:r>
            <a:endParaRPr lang="ru-RU" dirty="0">
              <a:latin typeface="+mj-lt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BF9680C-7348-4DFA-8495-F21AD4D6CE9C}"/>
              </a:ext>
            </a:extLst>
          </p:cNvPr>
          <p:cNvSpPr/>
          <p:nvPr/>
        </p:nvSpPr>
        <p:spPr>
          <a:xfrm>
            <a:off x="4964158" y="6298067"/>
            <a:ext cx="364350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+mj-lt"/>
                <a:ea typeface="Calibri" panose="020F0502020204030204" pitchFamily="34" charset="0"/>
              </a:rPr>
              <a:t>прооперированы в </a:t>
            </a:r>
            <a:r>
              <a:rPr lang="en-US" dirty="0">
                <a:latin typeface="+mj-lt"/>
                <a:ea typeface="Calibri" panose="020F0502020204030204" pitchFamily="34" charset="0"/>
              </a:rPr>
              <a:t>III</a:t>
            </a:r>
            <a:r>
              <a:rPr lang="ru-RU" dirty="0">
                <a:latin typeface="+mj-lt"/>
                <a:ea typeface="Calibri" panose="020F0502020204030204" pitchFamily="34" charset="0"/>
              </a:rPr>
              <a:t> триместре 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1220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56A708EA-9D29-4100-BC50-3E13BEEA31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74563262"/>
              </p:ext>
            </p:extLst>
          </p:nvPr>
        </p:nvGraphicFramePr>
        <p:xfrm>
          <a:off x="457199" y="147918"/>
          <a:ext cx="8498541" cy="656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92AC7DC-0D50-4DC6-854F-BEBA2E29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41575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349C4E9-1575-4F66-82DF-CDAE8714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22</a:t>
            </a:fld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2BCC814A-EC6E-4AA3-9A69-F7C05A70549E}"/>
              </a:ext>
            </a:extLst>
          </p:cNvPr>
          <p:cNvGrpSpPr/>
          <p:nvPr/>
        </p:nvGrpSpPr>
        <p:grpSpPr>
          <a:xfrm>
            <a:off x="672199" y="2105367"/>
            <a:ext cx="2363685" cy="1032829"/>
            <a:chOff x="2860297" y="692188"/>
            <a:chExt cx="1985732" cy="789266"/>
          </a:xfrm>
          <a:solidFill>
            <a:schemeClr val="accent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="" xmlns:a16="http://schemas.microsoft.com/office/drawing/2014/main" id="{F2611C82-41D9-4F3C-AA48-52F80A60541D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C7864D7A-1839-4F08-AE1C-6EFE85603086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О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(+ озонотерапия) 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4A553D9D-FFF7-4854-A10C-40D9A431898E}"/>
              </a:ext>
            </a:extLst>
          </p:cNvPr>
          <p:cNvGrpSpPr/>
          <p:nvPr/>
        </p:nvGrpSpPr>
        <p:grpSpPr>
          <a:xfrm>
            <a:off x="3232676" y="2089812"/>
            <a:ext cx="2363686" cy="1048384"/>
            <a:chOff x="2860297" y="692188"/>
            <a:chExt cx="1985732" cy="789266"/>
          </a:xfrm>
          <a:pattFill prst="wdUpDiag">
            <a:fgClr>
              <a:schemeClr val="accent1"/>
            </a:fgClr>
            <a:bgClr>
              <a:schemeClr val="bg1"/>
            </a:bgClr>
          </a:patt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="" xmlns:a16="http://schemas.microsoft.com/office/drawing/2014/main" id="{F5034781-58F4-45D0-A4B9-703B62905577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44F8C357-86DE-4676-9A72-6C948816082B}"/>
                </a:ext>
              </a:extLst>
            </p:cNvPr>
            <p:cNvSpPr txBox="1"/>
            <p:nvPr/>
          </p:nvSpPr>
          <p:spPr>
            <a:xfrm>
              <a:off x="3027783" y="773683"/>
              <a:ext cx="1664250" cy="601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О</a:t>
              </a:r>
              <a:r>
                <a:rPr lang="uk-UA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ru-RU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  <a:r>
                <a:rPr lang="uk-UA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uk-UA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(без озонотерапии)</a:t>
              </a:r>
              <a:r>
                <a:rPr lang="uk-UA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Стрелка вниз 10">
            <a:extLst>
              <a:ext uri="{FF2B5EF4-FFF2-40B4-BE49-F238E27FC236}">
                <a16:creationId xmlns="" xmlns:a16="http://schemas.microsoft.com/office/drawing/2014/main" id="{D097C70E-18A8-4295-962D-F845FAC4880D}"/>
              </a:ext>
            </a:extLst>
          </p:cNvPr>
          <p:cNvSpPr/>
          <p:nvPr/>
        </p:nvSpPr>
        <p:spPr>
          <a:xfrm>
            <a:off x="1598282" y="1537996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0">
            <a:extLst>
              <a:ext uri="{FF2B5EF4-FFF2-40B4-BE49-F238E27FC236}">
                <a16:creationId xmlns="" xmlns:a16="http://schemas.microsoft.com/office/drawing/2014/main" id="{0775206B-39D6-4465-81B5-0EBE8287E295}"/>
              </a:ext>
            </a:extLst>
          </p:cNvPr>
          <p:cNvSpPr/>
          <p:nvPr/>
        </p:nvSpPr>
        <p:spPr>
          <a:xfrm>
            <a:off x="4035878" y="1534040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0">
            <a:extLst>
              <a:ext uri="{FF2B5EF4-FFF2-40B4-BE49-F238E27FC236}">
                <a16:creationId xmlns="" xmlns:a16="http://schemas.microsoft.com/office/drawing/2014/main" id="{700A250F-367E-4AE6-9CEE-509F9B7A009B}"/>
              </a:ext>
            </a:extLst>
          </p:cNvPr>
          <p:cNvSpPr/>
          <p:nvPr/>
        </p:nvSpPr>
        <p:spPr>
          <a:xfrm>
            <a:off x="6473474" y="1534040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>
            <a:extLst>
              <a:ext uri="{FF2B5EF4-FFF2-40B4-BE49-F238E27FC236}">
                <a16:creationId xmlns="" xmlns:a16="http://schemas.microsoft.com/office/drawing/2014/main" id="{49737BD1-6920-44D8-A191-3D254061ACA2}"/>
              </a:ext>
            </a:extLst>
          </p:cNvPr>
          <p:cNvGrpSpPr/>
          <p:nvPr/>
        </p:nvGrpSpPr>
        <p:grpSpPr>
          <a:xfrm>
            <a:off x="5793154" y="2059105"/>
            <a:ext cx="2363686" cy="1048384"/>
            <a:chOff x="2860297" y="692188"/>
            <a:chExt cx="1985732" cy="789266"/>
          </a:xfrm>
          <a:solidFill>
            <a:srgbClr val="008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2" name="Прямоугольник: скругленные углы 21">
              <a:extLst>
                <a:ext uri="{FF2B5EF4-FFF2-40B4-BE49-F238E27FC236}">
                  <a16:creationId xmlns="" xmlns:a16="http://schemas.microsoft.com/office/drawing/2014/main" id="{E1BF3CE0-0EF2-4DCC-97B3-4938CB198ABD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D9C6732F-6AB0-498C-8795-ED12AB237150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К, 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  <a:r>
                <a:rPr lang="uk-UA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(контрольная)</a:t>
              </a:r>
              <a:r>
                <a:rPr lang="uk-U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261804AE-6FF5-4E29-A979-A53A52540E95}"/>
              </a:ext>
            </a:extLst>
          </p:cNvPr>
          <p:cNvSpPr txBox="1"/>
          <p:nvPr/>
        </p:nvSpPr>
        <p:spPr>
          <a:xfrm>
            <a:off x="1107331" y="471067"/>
            <a:ext cx="430572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err="1">
                <a:solidFill>
                  <a:schemeClr val="tx2"/>
                </a:solidFill>
                <a:latin typeface="+mn-lt"/>
              </a:rPr>
              <a:t>Основная</a:t>
            </a:r>
            <a:r>
              <a:rPr lang="uk-UA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uk-UA" sz="2400" b="1" dirty="0" err="1">
                <a:solidFill>
                  <a:schemeClr val="tx2"/>
                </a:solidFill>
                <a:latin typeface="+mn-lt"/>
              </a:rPr>
              <a:t>группа</a:t>
            </a:r>
            <a:r>
              <a:rPr lang="uk-UA" sz="2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400" b="1" dirty="0">
                <a:solidFill>
                  <a:schemeClr val="tx2"/>
                </a:solidFill>
                <a:latin typeface="+mn-lt"/>
              </a:rPr>
              <a:t>n</a:t>
            </a:r>
            <a:r>
              <a:rPr lang="uk-UA" sz="2400" b="1" dirty="0">
                <a:solidFill>
                  <a:schemeClr val="tx2"/>
                </a:solidFill>
                <a:latin typeface="+mn-lt"/>
              </a:rPr>
              <a:t>=77 </a:t>
            </a:r>
            <a:br>
              <a:rPr lang="uk-UA" sz="2400" b="1" dirty="0">
                <a:solidFill>
                  <a:schemeClr val="tx2"/>
                </a:solidFill>
                <a:latin typeface="+mn-lt"/>
              </a:rPr>
            </a:br>
            <a:r>
              <a:rPr lang="uk-UA" sz="2400" b="1" dirty="0">
                <a:solidFill>
                  <a:schemeClr val="tx2"/>
                </a:solidFill>
                <a:latin typeface="+mn-lt"/>
              </a:rPr>
              <a:t>(</a:t>
            </a:r>
            <a:r>
              <a:rPr lang="uk-UA" sz="2400" b="1" dirty="0" err="1">
                <a:solidFill>
                  <a:schemeClr val="tx2"/>
                </a:solidFill>
                <a:latin typeface="+mn-lt"/>
              </a:rPr>
              <a:t>беременные</a:t>
            </a:r>
            <a:r>
              <a:rPr lang="uk-UA" sz="2400" b="1" dirty="0">
                <a:solidFill>
                  <a:schemeClr val="tx2"/>
                </a:solidFill>
                <a:latin typeface="+mn-lt"/>
              </a:rPr>
              <a:t> с ОМП)</a:t>
            </a:r>
            <a:endParaRPr lang="ru-RU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176B8B37-89FE-46FE-93E4-0083B33D3001}"/>
              </a:ext>
            </a:extLst>
          </p:cNvPr>
          <p:cNvSpPr txBox="1"/>
          <p:nvPr/>
        </p:nvSpPr>
        <p:spPr>
          <a:xfrm>
            <a:off x="5640297" y="458295"/>
            <a:ext cx="2363687" cy="1015663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>
                <a:latin typeface="+mn-lt"/>
              </a:rPr>
              <a:t>Здоровые</a:t>
            </a:r>
            <a:r>
              <a:rPr lang="uk-UA" sz="2000" b="1" dirty="0">
                <a:latin typeface="+mn-lt"/>
              </a:rPr>
              <a:t> </a:t>
            </a:r>
            <a:r>
              <a:rPr lang="uk-UA" sz="2000" b="1" dirty="0" err="1">
                <a:latin typeface="+mn-lt"/>
              </a:rPr>
              <a:t>беременные</a:t>
            </a:r>
            <a:r>
              <a:rPr lang="uk-UA" sz="2000" b="1" dirty="0">
                <a:latin typeface="+mn-lt"/>
              </a:rPr>
              <a:t>, </a:t>
            </a:r>
            <a:br>
              <a:rPr lang="uk-UA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n</a:t>
            </a:r>
            <a:r>
              <a:rPr lang="uk-UA" sz="2000" b="1" dirty="0" smtClean="0">
                <a:latin typeface="+mn-lt"/>
              </a:rPr>
              <a:t>=35</a:t>
            </a:r>
            <a:endParaRPr lang="ru-RU" sz="2000" b="1" dirty="0">
              <a:latin typeface="+mn-lt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1B4D5FCF-E35F-4F63-9B07-764BC86C49A1}"/>
              </a:ext>
            </a:extLst>
          </p:cNvPr>
          <p:cNvSpPr/>
          <p:nvPr/>
        </p:nvSpPr>
        <p:spPr>
          <a:xfrm>
            <a:off x="483968" y="3692636"/>
            <a:ext cx="70403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+mj-lt"/>
                <a:ea typeface="Calibri" panose="020F0502020204030204" pitchFamily="34" charset="0"/>
              </a:rPr>
              <a:t>повышение количества CD3+ и CD4+ </a:t>
            </a:r>
            <a:r>
              <a:rPr lang="uk-UA" sz="2400" dirty="0">
                <a:latin typeface="+mj-lt"/>
                <a:ea typeface="Calibri" panose="020F0502020204030204" pitchFamily="34" charset="0"/>
              </a:rPr>
              <a:t>в</a:t>
            </a:r>
            <a:r>
              <a:rPr lang="ru-RU" sz="2400" dirty="0">
                <a:latin typeface="+mj-lt"/>
                <a:ea typeface="Calibri" panose="020F0502020204030204" pitchFamily="34" charset="0"/>
              </a:rPr>
              <a:t> </a:t>
            </a:r>
            <a:r>
              <a:rPr lang="uk-UA" sz="2400" dirty="0">
                <a:latin typeface="+mj-lt"/>
                <a:ea typeface="Calibri" panose="020F0502020204030204" pitchFamily="34" charset="0"/>
              </a:rPr>
              <a:t>О2</a:t>
            </a:r>
            <a:r>
              <a:rPr lang="en-US" sz="2400" dirty="0">
                <a:latin typeface="+mj-lt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+mj-lt"/>
                <a:ea typeface="Calibri" panose="020F0502020204030204" pitchFamily="34" charset="0"/>
              </a:rPr>
              <a:t>группе лимфоцитов происходило более медленно, </a:t>
            </a:r>
            <a:br>
              <a:rPr lang="ru-RU" sz="2400" dirty="0">
                <a:latin typeface="+mj-lt"/>
                <a:ea typeface="Calibri" panose="020F0502020204030204" pitchFamily="34" charset="0"/>
              </a:rPr>
            </a:br>
            <a:r>
              <a:rPr lang="ru-RU" sz="2400" dirty="0">
                <a:latin typeface="+mj-lt"/>
                <a:ea typeface="Calibri" panose="020F0502020204030204" pitchFamily="34" charset="0"/>
              </a:rPr>
              <a:t>и на 6-7-е сутки уровни их были на 5,63% и 10,8% меньше аналогичных показателей</a:t>
            </a:r>
            <a:r>
              <a:rPr lang="en-US" sz="2400" dirty="0">
                <a:latin typeface="+mj-lt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+mj-lt"/>
                <a:ea typeface="Calibri" panose="020F0502020204030204" pitchFamily="34" charset="0"/>
              </a:rPr>
              <a:t>группы О1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30120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391B26-6E1A-4534-B7ED-B1B0D7CB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Влияние озонотерапии на гомеостаз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="" xmlns:a16="http://schemas.microsoft.com/office/drawing/2014/main" id="{72D67D4D-EAC0-456E-831F-F1E60188BC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74919801"/>
              </p:ext>
            </p:extLst>
          </p:nvPr>
        </p:nvGraphicFramePr>
        <p:xfrm>
          <a:off x="457199" y="1066800"/>
          <a:ext cx="8498541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AF047B8-574D-4F3C-B8A2-178B63E7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87709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4F4988-FCEF-46C4-829F-20528D17E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Влияние озонотерапии на гомеостаз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E0538462-77D1-492E-B12A-646A5DDD05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00636641"/>
              </p:ext>
            </p:extLst>
          </p:nvPr>
        </p:nvGraphicFramePr>
        <p:xfrm>
          <a:off x="457200" y="1066800"/>
          <a:ext cx="8229600" cy="5398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C0049BB-DA38-49CF-9DD5-7567F99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22047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A1FED55D-664F-422D-9896-15DF763F56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44160739"/>
              </p:ext>
            </p:extLst>
          </p:nvPr>
        </p:nvGraphicFramePr>
        <p:xfrm>
          <a:off x="457200" y="332656"/>
          <a:ext cx="82296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C5CE3FC-0C6E-4619-83EB-13FB0610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00C8A6-F540-4FB5-8601-B36125A9D481}"/>
              </a:ext>
            </a:extLst>
          </p:cNvPr>
          <p:cNvSpPr txBox="1"/>
          <p:nvPr/>
        </p:nvSpPr>
        <p:spPr>
          <a:xfrm>
            <a:off x="3471949" y="2205333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на </a:t>
            </a:r>
            <a:r>
              <a:rPr lang="ru-RU" sz="2400" b="1" i="1" dirty="0" smtClean="0"/>
              <a:t>2-е </a:t>
            </a:r>
            <a:r>
              <a:rPr lang="ru-RU" sz="2400" b="1" i="1" dirty="0"/>
              <a:t>сутки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867E5FB-651B-4DF1-A020-7B741D61A934}"/>
              </a:ext>
            </a:extLst>
          </p:cNvPr>
          <p:cNvSpPr txBox="1"/>
          <p:nvPr/>
        </p:nvSpPr>
        <p:spPr>
          <a:xfrm>
            <a:off x="3445043" y="419100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на 6-7 сутки</a:t>
            </a:r>
          </a:p>
        </p:txBody>
      </p:sp>
    </p:spTree>
    <p:extLst>
      <p:ext uri="{BB962C8B-B14F-4D97-AF65-F5344CB8AC3E}">
        <p14:creationId xmlns="" xmlns:p14="http://schemas.microsoft.com/office/powerpoint/2010/main" val="2724875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EA5FC9-900A-4492-B0F6-B2246E559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52" y="5902045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КТГ беременных</a:t>
            </a:r>
            <a:endParaRPr lang="ru-RU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="" xmlns:a16="http://schemas.microsoft.com/office/drawing/2014/main" id="{9680CD9F-40CA-41AB-ADDE-3542F32FD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2793763"/>
              </p:ext>
            </p:extLst>
          </p:nvPr>
        </p:nvGraphicFramePr>
        <p:xfrm>
          <a:off x="421645" y="211569"/>
          <a:ext cx="8229600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EFC94E8-DDC3-4C11-83E2-666274220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26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36FDEC7-6CE0-46AA-86E3-4DC22A42BEC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8131" y="2564904"/>
            <a:ext cx="4469043" cy="345638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309AB82-0F76-4109-B057-CDD133C9D70E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78189" y="2500307"/>
            <a:ext cx="4087903" cy="3448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507387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11228F8-FA9C-4EF1-AD25-090F73AA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27</a:t>
            </a:fld>
            <a:endParaRPr lang="ru-RU"/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E7BA4063-3CAF-4E2E-A2DD-0140F2A271F3}"/>
              </a:ext>
            </a:extLst>
          </p:cNvPr>
          <p:cNvGrpSpPr/>
          <p:nvPr/>
        </p:nvGrpSpPr>
        <p:grpSpPr>
          <a:xfrm>
            <a:off x="2631173" y="73803"/>
            <a:ext cx="4032603" cy="789266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E9270E3D-97A6-459E-9BEC-EA80A59BD6C6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44A78E14-4F5E-46C4-9D58-E4D5A43C2E92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/>
                <a:t>Определение степени обструкции </a:t>
              </a:r>
              <a:br>
                <a:rPr lang="ru-RU" sz="2000" b="1" kern="1200" dirty="0"/>
              </a:br>
              <a:r>
                <a:rPr lang="ru-RU" sz="2000" b="1" kern="1200" dirty="0"/>
                <a:t>(ЦДК, ФСП, РИРГ)</a:t>
              </a:r>
            </a:p>
          </p:txBody>
        </p:sp>
      </p:grpSp>
      <p:sp>
        <p:nvSpPr>
          <p:cNvPr id="47" name="Rectangle 41">
            <a:extLst>
              <a:ext uri="{FF2B5EF4-FFF2-40B4-BE49-F238E27FC236}">
                <a16:creationId xmlns="" xmlns:a16="http://schemas.microsoft.com/office/drawing/2014/main" id="{1A25C864-296F-4AAF-8C09-E63C1066E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48" y="3056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6">
            <a:extLst>
              <a:ext uri="{FF2B5EF4-FFF2-40B4-BE49-F238E27FC236}">
                <a16:creationId xmlns="" xmlns:a16="http://schemas.microsoft.com/office/drawing/2014/main" id="{E79AE771-4150-4012-AB6B-D8DCAC788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48" y="3056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8">
            <a:extLst>
              <a:ext uri="{FF2B5EF4-FFF2-40B4-BE49-F238E27FC236}">
                <a16:creationId xmlns="" xmlns:a16="http://schemas.microsoft.com/office/drawing/2014/main" id="{23F949CB-C404-47BF-B29A-04DB48B01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48" y="3056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2">
            <a:extLst>
              <a:ext uri="{FF2B5EF4-FFF2-40B4-BE49-F238E27FC236}">
                <a16:creationId xmlns="" xmlns:a16="http://schemas.microsoft.com/office/drawing/2014/main" id="{A2662274-7423-456C-83A1-FE9928BAD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48" y="3056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7">
            <a:extLst>
              <a:ext uri="{FF2B5EF4-FFF2-40B4-BE49-F238E27FC236}">
                <a16:creationId xmlns="" xmlns:a16="http://schemas.microsoft.com/office/drawing/2014/main" id="{C70E0C13-1A2A-483A-BC58-3036C47FC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48" y="3056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4" name="Группа 53">
            <a:extLst>
              <a:ext uri="{FF2B5EF4-FFF2-40B4-BE49-F238E27FC236}">
                <a16:creationId xmlns="" xmlns:a16="http://schemas.microsoft.com/office/drawing/2014/main" id="{6313E5E7-ED98-4676-B5EB-D1D08D367FC1}"/>
              </a:ext>
            </a:extLst>
          </p:cNvPr>
          <p:cNvGrpSpPr/>
          <p:nvPr/>
        </p:nvGrpSpPr>
        <p:grpSpPr>
          <a:xfrm>
            <a:off x="464129" y="436017"/>
            <a:ext cx="1595987" cy="789266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5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918EB044-D55E-4470-ACB5-928C6284F5AC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AAD6FD2B-BBAC-40C8-842F-73A46440D54F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/>
                <a:t>Полная обструкция</a:t>
              </a:r>
            </a:p>
          </p:txBody>
        </p:sp>
      </p:grpSp>
      <p:grpSp>
        <p:nvGrpSpPr>
          <p:cNvPr id="57" name="Группа 56">
            <a:extLst>
              <a:ext uri="{FF2B5EF4-FFF2-40B4-BE49-F238E27FC236}">
                <a16:creationId xmlns="" xmlns:a16="http://schemas.microsoft.com/office/drawing/2014/main" id="{0CB1AD7A-5655-4D1A-9C24-F2379AE990AB}"/>
              </a:ext>
            </a:extLst>
          </p:cNvPr>
          <p:cNvGrpSpPr/>
          <p:nvPr/>
        </p:nvGrpSpPr>
        <p:grpSpPr>
          <a:xfrm>
            <a:off x="6956101" y="445319"/>
            <a:ext cx="1595987" cy="789266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8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7C5299F5-1C12-4E72-B9C9-3C33204DF3A4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53582933-A6EA-40F0-AE92-162F02C84452}"/>
                </a:ext>
              </a:extLst>
            </p:cNvPr>
            <p:cNvSpPr txBox="1"/>
            <p:nvPr/>
          </p:nvSpPr>
          <p:spPr>
            <a:xfrm>
              <a:off x="4369005" y="2710223"/>
              <a:ext cx="1939497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/>
                <a:t>Частичная обструкция</a:t>
              </a:r>
            </a:p>
          </p:txBody>
        </p:sp>
      </p:grpSp>
      <p:grpSp>
        <p:nvGrpSpPr>
          <p:cNvPr id="60" name="Группа 59">
            <a:extLst>
              <a:ext uri="{FF2B5EF4-FFF2-40B4-BE49-F238E27FC236}">
                <a16:creationId xmlns="" xmlns:a16="http://schemas.microsoft.com/office/drawing/2014/main" id="{680F9227-3089-4227-A17F-2DD07C0CF85A}"/>
              </a:ext>
            </a:extLst>
          </p:cNvPr>
          <p:cNvGrpSpPr/>
          <p:nvPr/>
        </p:nvGrpSpPr>
        <p:grpSpPr>
          <a:xfrm>
            <a:off x="2276457" y="1273339"/>
            <a:ext cx="2105104" cy="618169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1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03EF52FC-DD2D-4F62-8A36-F6B79AC16021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2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24510719-8530-407E-AD0C-6A841CB161CA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/>
                <a:t>Неотложное дренирование ЧЛС</a:t>
              </a:r>
            </a:p>
          </p:txBody>
        </p:sp>
      </p:grpSp>
      <p:grpSp>
        <p:nvGrpSpPr>
          <p:cNvPr id="63" name="Группа 62">
            <a:extLst>
              <a:ext uri="{FF2B5EF4-FFF2-40B4-BE49-F238E27FC236}">
                <a16:creationId xmlns="" xmlns:a16="http://schemas.microsoft.com/office/drawing/2014/main" id="{20C366CC-E2EC-4346-9314-16BF733E359F}"/>
              </a:ext>
            </a:extLst>
          </p:cNvPr>
          <p:cNvGrpSpPr/>
          <p:nvPr/>
        </p:nvGrpSpPr>
        <p:grpSpPr>
          <a:xfrm>
            <a:off x="4581543" y="1273339"/>
            <a:ext cx="2160240" cy="618169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4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DB6544F2-CA9F-4221-BFB5-63960390B17A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5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B05AF7A2-E492-49BC-8F0F-8EE1C71141C6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/>
                <a:t>Динамическое наблюдение уролога</a:t>
              </a:r>
            </a:p>
          </p:txBody>
        </p:sp>
      </p:grpSp>
      <p:grpSp>
        <p:nvGrpSpPr>
          <p:cNvPr id="66" name="Группа 65">
            <a:extLst>
              <a:ext uri="{FF2B5EF4-FFF2-40B4-BE49-F238E27FC236}">
                <a16:creationId xmlns="" xmlns:a16="http://schemas.microsoft.com/office/drawing/2014/main" id="{46F8D4A5-9D7C-41BB-9501-52665224B3FC}"/>
              </a:ext>
            </a:extLst>
          </p:cNvPr>
          <p:cNvGrpSpPr/>
          <p:nvPr/>
        </p:nvGrpSpPr>
        <p:grpSpPr>
          <a:xfrm>
            <a:off x="482710" y="2126249"/>
            <a:ext cx="4751510" cy="1755543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7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C090B1EF-E659-4C7F-8F22-E63B2412CABD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8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57BB47DB-4CF2-4027-826C-DFEA3417D9FF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- наличие конкрементов мочеточников, не имеющих тенденции к </a:t>
              </a:r>
              <a:r>
                <a:rPr lang="ru-RU" altLang="ru-RU" sz="14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самостоятельному отхождению</a:t>
              </a: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;</a:t>
              </a:r>
              <a:endParaRPr lang="ru-RU" altLang="ru-RU" sz="1400" dirty="0">
                <a:solidFill>
                  <a:schemeClr val="tx1"/>
                </a:solidFill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- олиго- или анурия при неполном блоке единственной почки, камнях обоих мочеточников;</a:t>
              </a:r>
              <a:endParaRPr lang="ru-RU" altLang="ru-RU" sz="1400" dirty="0">
                <a:solidFill>
                  <a:schemeClr val="tx1"/>
                </a:solidFill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- выраженный лейкоцитоз со сдвигом формулы влево</a:t>
              </a:r>
              <a:endParaRPr lang="ru-RU" altLang="ru-RU" sz="1400" dirty="0">
                <a:solidFill>
                  <a:schemeClr val="tx1"/>
                </a:solidFill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- фетальные нарушения (</a:t>
              </a:r>
              <a:r>
                <a:rPr lang="ru-RU" altLang="ru-RU" sz="1400" dirty="0" err="1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тахи</a:t>
              </a: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- и </a:t>
              </a:r>
              <a:r>
                <a:rPr lang="ru-RU" altLang="ru-RU" sz="1400" dirty="0" err="1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брадиаритмия</a:t>
              </a:r>
              <a:r>
                <a:rPr lang="ru-RU" altLang="ru-RU" sz="14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плода, нарушения плацентарного кровотока и т.п.)</a:t>
              </a:r>
              <a:endParaRPr lang="ru-RU" altLang="ru-R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Группа 68">
            <a:extLst>
              <a:ext uri="{FF2B5EF4-FFF2-40B4-BE49-F238E27FC236}">
                <a16:creationId xmlns="" xmlns:a16="http://schemas.microsoft.com/office/drawing/2014/main" id="{B54E3DAB-4139-4885-A540-F3CEC4F31BCB}"/>
              </a:ext>
            </a:extLst>
          </p:cNvPr>
          <p:cNvGrpSpPr/>
          <p:nvPr/>
        </p:nvGrpSpPr>
        <p:grpSpPr>
          <a:xfrm>
            <a:off x="6395596" y="2088095"/>
            <a:ext cx="2133600" cy="1052874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70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53068619-968F-4C61-BABF-A4A9FB5CC279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E1EACF95-F7A3-454B-96ED-6D0E75265EEA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+mj-lt"/>
                </a:rPr>
                <a:t>Плановое дренирование </a:t>
              </a:r>
              <a:r>
                <a:rPr lang="uk-UA" sz="1600" kern="1200" dirty="0">
                  <a:latin typeface="+mj-lt"/>
                </a:rPr>
                <a:t>ЧЛС (при </a:t>
              </a:r>
              <a:r>
                <a:rPr lang="uk-UA" sz="1600" kern="1200" dirty="0" err="1">
                  <a:latin typeface="+mj-lt"/>
                </a:rPr>
                <a:t>с</a:t>
              </a:r>
              <a:r>
                <a:rPr lang="uk-UA" sz="1600" dirty="0" err="1">
                  <a:latin typeface="+mj-lt"/>
                </a:rPr>
                <a:t>огласии</a:t>
              </a:r>
              <a:r>
                <a:rPr lang="uk-UA" sz="1600" dirty="0">
                  <a:latin typeface="+mj-lt"/>
                </a:rPr>
                <a:t> </a:t>
              </a:r>
              <a:r>
                <a:rPr lang="uk-UA" sz="1600" dirty="0" err="1">
                  <a:latin typeface="+mj-lt"/>
                </a:rPr>
                <a:t>пациентки</a:t>
              </a:r>
              <a:r>
                <a:rPr lang="uk-UA" sz="1600" dirty="0">
                  <a:latin typeface="+mj-lt"/>
                </a:rPr>
                <a:t>)</a:t>
              </a:r>
              <a:endParaRPr lang="ru-RU" sz="1600" kern="1200" dirty="0">
                <a:latin typeface="+mj-lt"/>
              </a:endParaRPr>
            </a:p>
          </p:txBody>
        </p:sp>
      </p:grpSp>
      <p:grpSp>
        <p:nvGrpSpPr>
          <p:cNvPr id="72" name="Группа 71">
            <a:extLst>
              <a:ext uri="{FF2B5EF4-FFF2-40B4-BE49-F238E27FC236}">
                <a16:creationId xmlns="" xmlns:a16="http://schemas.microsoft.com/office/drawing/2014/main" id="{1573C523-9484-4C1D-BE64-712F482D6B6B}"/>
              </a:ext>
            </a:extLst>
          </p:cNvPr>
          <p:cNvGrpSpPr/>
          <p:nvPr/>
        </p:nvGrpSpPr>
        <p:grpSpPr>
          <a:xfrm>
            <a:off x="5478686" y="3397153"/>
            <a:ext cx="1883493" cy="523902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73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D1498581-B5CD-4BD1-8BAD-72F27D8CEDAA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4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BF8DCC63-1EDF-45F1-AF08-CBDA90811279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600" dirty="0">
                  <a:latin typeface="+mj-lt"/>
                </a:rPr>
                <a:t>Восстановление пассажа мочи</a:t>
              </a:r>
            </a:p>
          </p:txBody>
        </p:sp>
      </p:grpSp>
      <p:grpSp>
        <p:nvGrpSpPr>
          <p:cNvPr id="75" name="Группа 74">
            <a:extLst>
              <a:ext uri="{FF2B5EF4-FFF2-40B4-BE49-F238E27FC236}">
                <a16:creationId xmlns="" xmlns:a16="http://schemas.microsoft.com/office/drawing/2014/main" id="{0501F719-9168-4525-A64F-02779843E5D8}"/>
              </a:ext>
            </a:extLst>
          </p:cNvPr>
          <p:cNvGrpSpPr/>
          <p:nvPr/>
        </p:nvGrpSpPr>
        <p:grpSpPr>
          <a:xfrm>
            <a:off x="1916295" y="4123862"/>
            <a:ext cx="6269664" cy="576878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76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E56922C1-8619-43E1-A5A7-CB6129E70C65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7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01E1E27A-CE74-4622-B536-7277A6FC2385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600" dirty="0">
                  <a:solidFill>
                    <a:schemeClr val="tx1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Антибиотики, </a:t>
              </a:r>
              <a:r>
                <a:rPr lang="ru-RU" altLang="ru-RU" sz="1600" dirty="0" err="1">
                  <a:solidFill>
                    <a:schemeClr val="tx1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уросептики</a:t>
              </a:r>
              <a:r>
                <a:rPr lang="ru-RU" altLang="ru-RU" sz="1600" dirty="0">
                  <a:solidFill>
                    <a:schemeClr val="tx1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; оценка клинических и биохимических анализов крови и мочи; </a:t>
              </a:r>
              <a:r>
                <a:rPr lang="ru-RU" altLang="ru-RU" sz="1600" dirty="0" err="1">
                  <a:solidFill>
                    <a:schemeClr val="tx1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допплерометрия</a:t>
              </a:r>
              <a:r>
                <a:rPr lang="ru-RU" altLang="ru-RU" sz="1600" dirty="0">
                  <a:solidFill>
                    <a:schemeClr val="tx1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 и КТГ плода</a:t>
              </a:r>
              <a:endParaRPr lang="ru-RU" altLang="ru-RU" sz="24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84" name="Группа 83">
            <a:extLst>
              <a:ext uri="{FF2B5EF4-FFF2-40B4-BE49-F238E27FC236}">
                <a16:creationId xmlns="" xmlns:a16="http://schemas.microsoft.com/office/drawing/2014/main" id="{E3C37C82-0DE9-4115-831D-29ECDA3DA44F}"/>
              </a:ext>
            </a:extLst>
          </p:cNvPr>
          <p:cNvGrpSpPr/>
          <p:nvPr/>
        </p:nvGrpSpPr>
        <p:grpSpPr>
          <a:xfrm>
            <a:off x="251520" y="4869160"/>
            <a:ext cx="1728192" cy="595910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85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91E8752A-8F6C-49CB-991B-1567FC866716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1172E919-FCA5-4BE9-8AE6-FC500AEFA73C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+mj-lt"/>
                </a:rPr>
                <a:t>Динамическое наблюдение</a:t>
              </a:r>
            </a:p>
          </p:txBody>
        </p:sp>
      </p:grpSp>
      <p:grpSp>
        <p:nvGrpSpPr>
          <p:cNvPr id="87" name="Группа 86">
            <a:extLst>
              <a:ext uri="{FF2B5EF4-FFF2-40B4-BE49-F238E27FC236}">
                <a16:creationId xmlns="" xmlns:a16="http://schemas.microsoft.com/office/drawing/2014/main" id="{8D157D41-A23C-49FF-BA78-50972B4BEDA6}"/>
              </a:ext>
            </a:extLst>
          </p:cNvPr>
          <p:cNvGrpSpPr/>
          <p:nvPr/>
        </p:nvGrpSpPr>
        <p:grpSpPr>
          <a:xfrm>
            <a:off x="2699792" y="5949280"/>
            <a:ext cx="3244244" cy="714366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88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06D1AD08-1C47-4B14-855C-11418B3EC8FD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9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834257C9-50D4-4866-BEBA-645FAFB71613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/>
              <a:r>
                <a:rPr lang="ru-RU" sz="1400" dirty="0">
                  <a:latin typeface="+mj-lt"/>
                </a:rPr>
                <a:t>Пролонгация беременности, снижение риска преждевременных родов  и развития дистресса плода  </a:t>
              </a:r>
            </a:p>
          </p:txBody>
        </p:sp>
      </p:grpSp>
      <p:grpSp>
        <p:nvGrpSpPr>
          <p:cNvPr id="90" name="Группа 89">
            <a:extLst>
              <a:ext uri="{FF2B5EF4-FFF2-40B4-BE49-F238E27FC236}">
                <a16:creationId xmlns="" xmlns:a16="http://schemas.microsoft.com/office/drawing/2014/main" id="{DC12EE5B-F7AC-47E2-B01F-6E45A8E865CA}"/>
              </a:ext>
            </a:extLst>
          </p:cNvPr>
          <p:cNvGrpSpPr/>
          <p:nvPr/>
        </p:nvGrpSpPr>
        <p:grpSpPr>
          <a:xfrm>
            <a:off x="6732240" y="4869160"/>
            <a:ext cx="2180770" cy="442947"/>
            <a:chOff x="4278870" y="2687106"/>
            <a:chExt cx="2029633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91" name="Прямоугольник: скругленные углы 54">
              <a:extLst>
                <a:ext uri="{FF2B5EF4-FFF2-40B4-BE49-F238E27FC236}">
                  <a16:creationId xmlns="" xmlns:a16="http://schemas.microsoft.com/office/drawing/2014/main" id="{06EE83F5-0006-4720-8E7C-F560421D4C99}"/>
                </a:ext>
              </a:extLst>
            </p:cNvPr>
            <p:cNvSpPr/>
            <p:nvPr/>
          </p:nvSpPr>
          <p:spPr>
            <a:xfrm>
              <a:off x="4278870" y="2687106"/>
              <a:ext cx="1985732" cy="789266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Озонотерапия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№5-7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6BE7587D-02FD-4FCB-B60E-4E72E797E387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ound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/>
            </a:p>
          </p:txBody>
        </p:sp>
      </p:grpSp>
      <p:cxnSp>
        <p:nvCxnSpPr>
          <p:cNvPr id="94" name="Прямая со стрелкой 93">
            <a:extLst>
              <a:ext uri="{FF2B5EF4-FFF2-40B4-BE49-F238E27FC236}">
                <a16:creationId xmlns="" xmlns:a16="http://schemas.microsoft.com/office/drawing/2014/main" id="{3B430836-8C53-45E5-903F-598DAB10DA82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2060117" y="468436"/>
            <a:ext cx="571056" cy="22426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>
            <a:extLst>
              <a:ext uri="{FF2B5EF4-FFF2-40B4-BE49-F238E27FC236}">
                <a16:creationId xmlns="" xmlns:a16="http://schemas.microsoft.com/office/drawing/2014/main" id="{9B43A415-CF1A-4B4E-9BDF-AEFF288C39B4}"/>
              </a:ext>
            </a:extLst>
          </p:cNvPr>
          <p:cNvCxnSpPr>
            <a:cxnSpLocks/>
          </p:cNvCxnSpPr>
          <p:nvPr/>
        </p:nvCxnSpPr>
        <p:spPr>
          <a:xfrm>
            <a:off x="6663777" y="468436"/>
            <a:ext cx="292324" cy="17697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>
            <a:extLst>
              <a:ext uri="{FF2B5EF4-FFF2-40B4-BE49-F238E27FC236}">
                <a16:creationId xmlns="" xmlns:a16="http://schemas.microsoft.com/office/drawing/2014/main" id="{EB5832A0-1EA7-4A48-89B0-ED93693B876F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1691680" y="1196752"/>
            <a:ext cx="609284" cy="385672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>
            <a:extLst>
              <a:ext uri="{FF2B5EF4-FFF2-40B4-BE49-F238E27FC236}">
                <a16:creationId xmlns="" xmlns:a16="http://schemas.microsoft.com/office/drawing/2014/main" id="{768F7CDC-5CD8-41BD-A478-DF63B8FC8982}"/>
              </a:ext>
            </a:extLst>
          </p:cNvPr>
          <p:cNvCxnSpPr>
            <a:cxnSpLocks/>
            <a:endCxn id="65" idx="3"/>
          </p:cNvCxnSpPr>
          <p:nvPr/>
        </p:nvCxnSpPr>
        <p:spPr>
          <a:xfrm flipH="1">
            <a:off x="6716635" y="1196752"/>
            <a:ext cx="807693" cy="385672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>
            <a:extLst>
              <a:ext uri="{FF2B5EF4-FFF2-40B4-BE49-F238E27FC236}">
                <a16:creationId xmlns="" xmlns:a16="http://schemas.microsoft.com/office/drawing/2014/main" id="{4DAC6B9B-DC23-4994-A305-C183A091197E}"/>
              </a:ext>
            </a:extLst>
          </p:cNvPr>
          <p:cNvCxnSpPr>
            <a:cxnSpLocks/>
          </p:cNvCxnSpPr>
          <p:nvPr/>
        </p:nvCxnSpPr>
        <p:spPr>
          <a:xfrm>
            <a:off x="6743211" y="1560620"/>
            <a:ext cx="597041" cy="52747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>
            <a:extLst>
              <a:ext uri="{FF2B5EF4-FFF2-40B4-BE49-F238E27FC236}">
                <a16:creationId xmlns="" xmlns:a16="http://schemas.microsoft.com/office/drawing/2014/main" id="{01978E04-DAB0-4AC7-9D98-BFA669B5CA9F}"/>
              </a:ext>
            </a:extLst>
          </p:cNvPr>
          <p:cNvCxnSpPr>
            <a:cxnSpLocks/>
          </p:cNvCxnSpPr>
          <p:nvPr/>
        </p:nvCxnSpPr>
        <p:spPr>
          <a:xfrm>
            <a:off x="6156176" y="1873403"/>
            <a:ext cx="0" cy="152375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>
            <a:extLst>
              <a:ext uri="{FF2B5EF4-FFF2-40B4-BE49-F238E27FC236}">
                <a16:creationId xmlns="" xmlns:a16="http://schemas.microsoft.com/office/drawing/2014/main" id="{DF293E45-56B6-41B0-BD66-DAE5716A3AA0}"/>
              </a:ext>
            </a:extLst>
          </p:cNvPr>
          <p:cNvCxnSpPr>
            <a:cxnSpLocks/>
          </p:cNvCxnSpPr>
          <p:nvPr/>
        </p:nvCxnSpPr>
        <p:spPr>
          <a:xfrm flipV="1">
            <a:off x="3923086" y="1891508"/>
            <a:ext cx="0" cy="23474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>
            <a:extLst>
              <a:ext uri="{FF2B5EF4-FFF2-40B4-BE49-F238E27FC236}">
                <a16:creationId xmlns="" xmlns:a16="http://schemas.microsoft.com/office/drawing/2014/main" id="{CAACB9D2-679A-4AD9-933F-8D6228F57D10}"/>
              </a:ext>
            </a:extLst>
          </p:cNvPr>
          <p:cNvCxnSpPr>
            <a:cxnSpLocks/>
          </p:cNvCxnSpPr>
          <p:nvPr/>
        </p:nvCxnSpPr>
        <p:spPr>
          <a:xfrm>
            <a:off x="4357055" y="1824357"/>
            <a:ext cx="1306036" cy="154481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>
            <a:extLst>
              <a:ext uri="{FF2B5EF4-FFF2-40B4-BE49-F238E27FC236}">
                <a16:creationId xmlns="" xmlns:a16="http://schemas.microsoft.com/office/drawing/2014/main" id="{07830A0F-EDB7-4A1C-A3B9-7A82473B1BCD}"/>
              </a:ext>
            </a:extLst>
          </p:cNvPr>
          <p:cNvCxnSpPr>
            <a:cxnSpLocks/>
          </p:cNvCxnSpPr>
          <p:nvPr/>
        </p:nvCxnSpPr>
        <p:spPr>
          <a:xfrm flipH="1">
            <a:off x="6974681" y="3167274"/>
            <a:ext cx="1" cy="245224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>
            <a:extLst>
              <a:ext uri="{FF2B5EF4-FFF2-40B4-BE49-F238E27FC236}">
                <a16:creationId xmlns="" xmlns:a16="http://schemas.microsoft.com/office/drawing/2014/main" id="{07948F99-6062-4525-9FAC-B44023808570}"/>
              </a:ext>
            </a:extLst>
          </p:cNvPr>
          <p:cNvCxnSpPr>
            <a:cxnSpLocks/>
          </p:cNvCxnSpPr>
          <p:nvPr/>
        </p:nvCxnSpPr>
        <p:spPr>
          <a:xfrm flipH="1">
            <a:off x="6140334" y="3910527"/>
            <a:ext cx="1" cy="245224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>
            <a:extLst>
              <a:ext uri="{FF2B5EF4-FFF2-40B4-BE49-F238E27FC236}">
                <a16:creationId xmlns="" xmlns:a16="http://schemas.microsoft.com/office/drawing/2014/main" id="{9189BB07-8FE1-4117-B920-23EE50C920C2}"/>
              </a:ext>
            </a:extLst>
          </p:cNvPr>
          <p:cNvCxnSpPr>
            <a:cxnSpLocks/>
          </p:cNvCxnSpPr>
          <p:nvPr/>
        </p:nvCxnSpPr>
        <p:spPr>
          <a:xfrm flipH="1">
            <a:off x="1547664" y="4617557"/>
            <a:ext cx="526109" cy="17959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>
            <a:extLst>
              <a:ext uri="{FF2B5EF4-FFF2-40B4-BE49-F238E27FC236}">
                <a16:creationId xmlns="" xmlns:a16="http://schemas.microsoft.com/office/drawing/2014/main" id="{8A717017-F9A2-4C95-97D1-679145258F20}"/>
              </a:ext>
            </a:extLst>
          </p:cNvPr>
          <p:cNvCxnSpPr>
            <a:cxnSpLocks/>
          </p:cNvCxnSpPr>
          <p:nvPr/>
        </p:nvCxnSpPr>
        <p:spPr>
          <a:xfrm flipH="1">
            <a:off x="7917377" y="4659149"/>
            <a:ext cx="1" cy="245224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>
            <a:extLst>
              <a:ext uri="{FF2B5EF4-FFF2-40B4-BE49-F238E27FC236}">
                <a16:creationId xmlns="" xmlns:a16="http://schemas.microsoft.com/office/drawing/2014/main" id="{F542E3C2-8DE2-4012-AC5E-EC37D074439B}"/>
              </a:ext>
            </a:extLst>
          </p:cNvPr>
          <p:cNvCxnSpPr>
            <a:cxnSpLocks/>
          </p:cNvCxnSpPr>
          <p:nvPr/>
        </p:nvCxnSpPr>
        <p:spPr>
          <a:xfrm flipH="1">
            <a:off x="6588224" y="5301208"/>
            <a:ext cx="360042" cy="144016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>
            <a:extLst>
              <a:ext uri="{FF2B5EF4-FFF2-40B4-BE49-F238E27FC236}">
                <a16:creationId xmlns="" xmlns:a16="http://schemas.microsoft.com/office/drawing/2014/main" id="{CC64C2F5-B7A4-4664-BB75-64B0750FACAE}"/>
              </a:ext>
            </a:extLst>
          </p:cNvPr>
          <p:cNvCxnSpPr>
            <a:cxnSpLocks/>
          </p:cNvCxnSpPr>
          <p:nvPr/>
        </p:nvCxnSpPr>
        <p:spPr>
          <a:xfrm>
            <a:off x="2843810" y="5157192"/>
            <a:ext cx="432046" cy="144016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>
            <a:extLst>
              <a:ext uri="{FF2B5EF4-FFF2-40B4-BE49-F238E27FC236}">
                <a16:creationId xmlns="" xmlns:a16="http://schemas.microsoft.com/office/drawing/2014/main" id="{A7918DD0-72A4-435B-912A-5F4346C52A1B}"/>
              </a:ext>
            </a:extLst>
          </p:cNvPr>
          <p:cNvCxnSpPr>
            <a:cxnSpLocks/>
          </p:cNvCxnSpPr>
          <p:nvPr/>
        </p:nvCxnSpPr>
        <p:spPr>
          <a:xfrm flipH="1">
            <a:off x="4355976" y="5661248"/>
            <a:ext cx="382884" cy="25911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>
            <a:extLst>
              <a:ext uri="{FF2B5EF4-FFF2-40B4-BE49-F238E27FC236}">
                <a16:creationId xmlns="" xmlns:a16="http://schemas.microsoft.com/office/drawing/2014/main" id="{22767950-9015-4168-8959-E5644E4A7DE9}"/>
              </a:ext>
            </a:extLst>
          </p:cNvPr>
          <p:cNvCxnSpPr>
            <a:cxnSpLocks/>
          </p:cNvCxnSpPr>
          <p:nvPr/>
        </p:nvCxnSpPr>
        <p:spPr>
          <a:xfrm>
            <a:off x="3779912" y="5589240"/>
            <a:ext cx="288032" cy="36004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Овал 98"/>
          <p:cNvSpPr/>
          <p:nvPr/>
        </p:nvSpPr>
        <p:spPr>
          <a:xfrm>
            <a:off x="1979712" y="4725144"/>
            <a:ext cx="2232248" cy="100811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Нормализация показателей гомеостаза и состояния в/у плода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4211960" y="4725144"/>
            <a:ext cx="2376264" cy="108012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Более быстрая нормализация показателей гомеостаза и состояния в/у плода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5" name="Прямая со стрелкой 124"/>
          <p:cNvCxnSpPr>
            <a:endCxn id="99" idx="3"/>
          </p:cNvCxnSpPr>
          <p:nvPr/>
        </p:nvCxnSpPr>
        <p:spPr>
          <a:xfrm>
            <a:off x="1691680" y="5517232"/>
            <a:ext cx="614937" cy="683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48869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37AA15-FD2F-4C3D-A758-8A49E9C6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Оценка клинической эффективности применения озонотерапии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="" xmlns:a16="http://schemas.microsoft.com/office/drawing/2014/main" id="{1FCE794C-5CD1-4343-BDA3-5A0FC38E4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36991711"/>
              </p:ext>
            </p:extLst>
          </p:nvPr>
        </p:nvGraphicFramePr>
        <p:xfrm>
          <a:off x="457200" y="1484312"/>
          <a:ext cx="8229600" cy="522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AA3D948-1495-4AE0-AEA4-3BEE4E04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64403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6D99BF-B014-4AFD-BB4D-2D8500A5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62136"/>
          </a:xfrm>
        </p:spPr>
        <p:txBody>
          <a:bodyPr>
            <a:normAutofit fontScale="90000"/>
          </a:bodyPr>
          <a:lstStyle/>
          <a:p>
            <a:r>
              <a:rPr lang="ru-RU" dirty="0"/>
              <a:t>Эффективность </a:t>
            </a:r>
            <a:br>
              <a:rPr lang="ru-RU" dirty="0"/>
            </a:br>
            <a:r>
              <a:rPr lang="ru-RU" dirty="0"/>
              <a:t>предложенной терапии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="" xmlns:a16="http://schemas.microsoft.com/office/drawing/2014/main" id="{E1668CCC-B14F-4BC5-BA7F-DEC93E2A2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67106335"/>
              </p:ext>
            </p:extLst>
          </p:nvPr>
        </p:nvGraphicFramePr>
        <p:xfrm>
          <a:off x="207332" y="1214718"/>
          <a:ext cx="8748409" cy="564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AE5A6F8-BA0B-4D78-ADED-1808109C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9" name="Shape 8">
            <a:extLst>
              <a:ext uri="{FF2B5EF4-FFF2-40B4-BE49-F238E27FC236}">
                <a16:creationId xmlns="" xmlns:a16="http://schemas.microsoft.com/office/drawing/2014/main" id="{97C41992-0D38-4AD2-B42A-17D84D158BBC}"/>
              </a:ext>
            </a:extLst>
          </p:cNvPr>
          <p:cNvSpPr/>
          <p:nvPr/>
        </p:nvSpPr>
        <p:spPr>
          <a:xfrm rot="20888584" flipH="1">
            <a:off x="5406967" y="1675102"/>
            <a:ext cx="499420" cy="469232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hape 9">
            <a:extLst>
              <a:ext uri="{FF2B5EF4-FFF2-40B4-BE49-F238E27FC236}">
                <a16:creationId xmlns="" xmlns:a16="http://schemas.microsoft.com/office/drawing/2014/main" id="{CA78EAD5-11C7-4322-9AFD-BC7DC48830A0}"/>
              </a:ext>
            </a:extLst>
          </p:cNvPr>
          <p:cNvSpPr/>
          <p:nvPr/>
        </p:nvSpPr>
        <p:spPr>
          <a:xfrm rot="20888584" flipH="1">
            <a:off x="7283689" y="2097403"/>
            <a:ext cx="850448" cy="549624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hape 10">
            <a:extLst>
              <a:ext uri="{FF2B5EF4-FFF2-40B4-BE49-F238E27FC236}">
                <a16:creationId xmlns="" xmlns:a16="http://schemas.microsoft.com/office/drawing/2014/main" id="{8A444353-6A0A-4263-8C4A-3FB2FEDBB899}"/>
              </a:ext>
            </a:extLst>
          </p:cNvPr>
          <p:cNvSpPr/>
          <p:nvPr/>
        </p:nvSpPr>
        <p:spPr>
          <a:xfrm rot="20888584" flipH="1">
            <a:off x="6768932" y="2797870"/>
            <a:ext cx="850448" cy="549624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Shape 11">
            <a:extLst>
              <a:ext uri="{FF2B5EF4-FFF2-40B4-BE49-F238E27FC236}">
                <a16:creationId xmlns="" xmlns:a16="http://schemas.microsoft.com/office/drawing/2014/main" id="{39B5B813-E5DC-4C4F-B016-B02FE5B234F6}"/>
              </a:ext>
            </a:extLst>
          </p:cNvPr>
          <p:cNvSpPr/>
          <p:nvPr/>
        </p:nvSpPr>
        <p:spPr>
          <a:xfrm rot="20888584" flipH="1">
            <a:off x="5692773" y="3441444"/>
            <a:ext cx="512988" cy="404614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Shape 12">
            <a:extLst>
              <a:ext uri="{FF2B5EF4-FFF2-40B4-BE49-F238E27FC236}">
                <a16:creationId xmlns="" xmlns:a16="http://schemas.microsoft.com/office/drawing/2014/main" id="{BA9A943C-A13D-4BD2-ADC3-A784B5F8326D}"/>
              </a:ext>
            </a:extLst>
          </p:cNvPr>
          <p:cNvSpPr/>
          <p:nvPr/>
        </p:nvSpPr>
        <p:spPr>
          <a:xfrm rot="20888584" flipH="1">
            <a:off x="5256167" y="4084744"/>
            <a:ext cx="512988" cy="404614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Shape 13">
            <a:extLst>
              <a:ext uri="{FF2B5EF4-FFF2-40B4-BE49-F238E27FC236}">
                <a16:creationId xmlns="" xmlns:a16="http://schemas.microsoft.com/office/drawing/2014/main" id="{7B870B1C-929A-42D3-8EB4-CFAF41DF4586}"/>
              </a:ext>
            </a:extLst>
          </p:cNvPr>
          <p:cNvSpPr/>
          <p:nvPr/>
        </p:nvSpPr>
        <p:spPr>
          <a:xfrm rot="20888584" flipH="1">
            <a:off x="6465045" y="4601566"/>
            <a:ext cx="512988" cy="404614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hape 14">
            <a:extLst>
              <a:ext uri="{FF2B5EF4-FFF2-40B4-BE49-F238E27FC236}">
                <a16:creationId xmlns="" xmlns:a16="http://schemas.microsoft.com/office/drawing/2014/main" id="{13C9CE37-F48E-49C9-BB20-E606E2EE73F2}"/>
              </a:ext>
            </a:extLst>
          </p:cNvPr>
          <p:cNvSpPr/>
          <p:nvPr/>
        </p:nvSpPr>
        <p:spPr>
          <a:xfrm rot="20888584" flipH="1">
            <a:off x="5421987" y="5171061"/>
            <a:ext cx="688903" cy="512340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Shape 16">
            <a:extLst>
              <a:ext uri="{FF2B5EF4-FFF2-40B4-BE49-F238E27FC236}">
                <a16:creationId xmlns="" xmlns:a16="http://schemas.microsoft.com/office/drawing/2014/main" id="{CD8EFF12-A581-4B93-95DC-8A2BDAB9BFEB}"/>
              </a:ext>
            </a:extLst>
          </p:cNvPr>
          <p:cNvSpPr/>
          <p:nvPr/>
        </p:nvSpPr>
        <p:spPr>
          <a:xfrm rot="20888584" flipH="1">
            <a:off x="5692772" y="5788551"/>
            <a:ext cx="512988" cy="404614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0000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="" xmlns:p14="http://schemas.microsoft.com/office/powerpoint/2010/main" val="39846966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427984" y="1628801"/>
            <a:ext cx="4716016" cy="1800199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основном возникает </a:t>
            </a:r>
            <a:r>
              <a:rPr lang="ru-RU" sz="2800" dirty="0"/>
              <a:t>во 2-й</a:t>
            </a:r>
            <a:r>
              <a:rPr lang="en-US" sz="2800" dirty="0"/>
              <a:t> </a:t>
            </a:r>
            <a:r>
              <a:rPr lang="ru-RU" sz="2800" dirty="0"/>
              <a:t>половине беременности</a:t>
            </a:r>
          </a:p>
          <a:p>
            <a:r>
              <a:rPr lang="ru-RU" sz="2800" dirty="0" smtClean="0"/>
              <a:t>Часто требует </a:t>
            </a:r>
            <a:r>
              <a:rPr lang="ru-RU" sz="2800" dirty="0"/>
              <a:t>неотложных мероприятий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92480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Обструкция мочевыводящих путей: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0F5B2-A7E0-4AD9-9DAF-EBA933801EB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736343149"/>
              </p:ext>
            </p:extLst>
          </p:nvPr>
        </p:nvGraphicFramePr>
        <p:xfrm>
          <a:off x="204724" y="694283"/>
          <a:ext cx="252028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0812" y="1233921"/>
            <a:ext cx="18722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80% - односторонняя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0812" y="3346743"/>
            <a:ext cx="1872208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20% - двусторонняя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299316263"/>
              </p:ext>
            </p:extLst>
          </p:nvPr>
        </p:nvGraphicFramePr>
        <p:xfrm>
          <a:off x="323528" y="4437112"/>
          <a:ext cx="8496943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6199341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EFC10A3-5256-4747-8149-BF870A80E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graphicEl>
                                              <a:dgm id="{7EFC10A3-5256-4747-8149-BF870A80E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graphicEl>
                                              <a:dgm id="{7EFC10A3-5256-4747-8149-BF870A80E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graphicEl>
                                              <a:dgm id="{7EFC10A3-5256-4747-8149-BF870A80E8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E0F361F-F828-45AD-B4A8-6CE7B1245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graphicEl>
                                              <a:dgm id="{9E0F361F-F828-45AD-B4A8-6CE7B1245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graphicEl>
                                              <a:dgm id="{9E0F361F-F828-45AD-B4A8-6CE7B1245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graphicEl>
                                              <a:dgm id="{9E0F361F-F828-45AD-B4A8-6CE7B12452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Graphic spid="4" grpId="0">
        <p:bldAsOne/>
      </p:bldGraphic>
      <p:bldP spid="5" grpId="0" animBg="1"/>
      <p:bldP spid="6" grpId="0" animBg="1"/>
      <p:bldGraphic spid="8" grpId="0">
        <p:bldSub>
          <a:bldDgm bld="lvl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8219340" cy="564357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 Особенностями течения беременности у пациенток с ОМП являются: угроза преждевременных родов – в 35,1% случаев, </a:t>
            </a:r>
            <a:r>
              <a:rPr lang="ru-RU" dirty="0" err="1" smtClean="0"/>
              <a:t>дистресс</a:t>
            </a:r>
            <a:r>
              <a:rPr lang="ru-RU" dirty="0" smtClean="0"/>
              <a:t> плода- в 32,4% случаев; в общем анализе крови: анемия – в 59,5% случаев, лейкоцитоз со сдвигом лейкоцитарной формулы влево – в 78,3% случаев; </a:t>
            </a:r>
            <a:r>
              <a:rPr lang="ru-RU" dirty="0" err="1" smtClean="0"/>
              <a:t>гиперкоагуляция</a:t>
            </a:r>
            <a:r>
              <a:rPr lang="ru-RU" dirty="0" smtClean="0"/>
              <a:t> – в 35,1% случаев; в общем анализе мочи: протеинурия – в 75,0% случаев, </a:t>
            </a:r>
            <a:r>
              <a:rPr lang="ru-RU" dirty="0" err="1" smtClean="0"/>
              <a:t>лейкоцитурия</a:t>
            </a:r>
            <a:r>
              <a:rPr lang="ru-RU" dirty="0" smtClean="0"/>
              <a:t> – в 87,5% случаев.</a:t>
            </a:r>
          </a:p>
          <a:p>
            <a:r>
              <a:rPr lang="ru-RU" dirty="0" smtClean="0"/>
              <a:t>2. При бактериологическом исследовании мочи и выделений из половых путей чаще обнаруживается условно патогенная флора: в моче – </a:t>
            </a:r>
            <a:r>
              <a:rPr lang="en-US" dirty="0" smtClean="0"/>
              <a:t>Escherichia coli – 36,5% </a:t>
            </a:r>
            <a:r>
              <a:rPr lang="ru-RU" dirty="0" err="1" smtClean="0"/>
              <a:t>изолятов</a:t>
            </a:r>
            <a:r>
              <a:rPr lang="ru-RU" dirty="0" smtClean="0"/>
              <a:t> и </a:t>
            </a:r>
            <a:r>
              <a:rPr lang="en-US" dirty="0" err="1" smtClean="0"/>
              <a:t>Enterococcus</a:t>
            </a:r>
            <a:r>
              <a:rPr lang="en-US" dirty="0" smtClean="0"/>
              <a:t> </a:t>
            </a:r>
            <a:r>
              <a:rPr lang="en-US" dirty="0" err="1" smtClean="0"/>
              <a:t>faecalis</a:t>
            </a:r>
            <a:r>
              <a:rPr lang="en-US" dirty="0" smtClean="0"/>
              <a:t> – 10,4% </a:t>
            </a:r>
            <a:r>
              <a:rPr lang="ru-RU" dirty="0" err="1" smtClean="0"/>
              <a:t>изолятов</a:t>
            </a:r>
            <a:r>
              <a:rPr lang="ru-RU" dirty="0" smtClean="0"/>
              <a:t>. В выделениях из половых путей – дрожжевые грибы рода </a:t>
            </a:r>
            <a:r>
              <a:rPr lang="en-US" dirty="0" smtClean="0"/>
              <a:t>Candida – 37,4%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p:transition spd="slow"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00108"/>
            <a:ext cx="8143900" cy="58578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3. У пациенток с ОМП при исследовании ФПК в 3 раза чаще встречаются патологические изменения в плаценте и околоплодных водах, в 2,5 раза чаще – патология развития плода, а также в 3,5 раза чаще – снижение адаптационных и компенсаторно-приспособительных возможностей плода по сравнению со здоровыми новорожденными.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Озонотерапия</a:t>
            </a:r>
            <a:r>
              <a:rPr lang="ru-RU" dirty="0" smtClean="0"/>
              <a:t> в комплексном лечении </a:t>
            </a:r>
            <a:r>
              <a:rPr lang="ru-RU" dirty="0" err="1" smtClean="0"/>
              <a:t>обструктивного</a:t>
            </a:r>
            <a:r>
              <a:rPr lang="ru-RU" dirty="0" smtClean="0"/>
              <a:t> </a:t>
            </a:r>
            <a:r>
              <a:rPr lang="ru-RU" dirty="0" err="1" smtClean="0"/>
              <a:t>пиелонефрита</a:t>
            </a:r>
            <a:r>
              <a:rPr lang="ru-RU" dirty="0" smtClean="0"/>
              <a:t> способствует активации клеточного и гуморального звеньев иммунитета; снижению уровня </a:t>
            </a:r>
            <a:r>
              <a:rPr lang="ru-RU" dirty="0" err="1" smtClean="0"/>
              <a:t>провоспалительных</a:t>
            </a:r>
            <a:r>
              <a:rPr lang="ru-RU" dirty="0" smtClean="0"/>
              <a:t> </a:t>
            </a:r>
            <a:r>
              <a:rPr lang="ru-RU" dirty="0" err="1" smtClean="0"/>
              <a:t>цитокинов</a:t>
            </a:r>
            <a:r>
              <a:rPr lang="ru-RU" dirty="0" smtClean="0"/>
              <a:t>: </a:t>
            </a:r>
            <a:r>
              <a:rPr lang="en-US" dirty="0" smtClean="0"/>
              <a:t>TNF-£ - </a:t>
            </a:r>
            <a:r>
              <a:rPr lang="ru-RU" dirty="0" smtClean="0"/>
              <a:t>в 1,43 раза и </a:t>
            </a:r>
            <a:r>
              <a:rPr lang="en-US" dirty="0" smtClean="0"/>
              <a:t>IL-1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en-US" dirty="0" smtClean="0">
                <a:latin typeface="Times New Roman"/>
                <a:cs typeface="Times New Roman"/>
              </a:rPr>
              <a:t> – </a:t>
            </a:r>
            <a:r>
              <a:rPr lang="ru-RU" dirty="0" smtClean="0">
                <a:latin typeface="Times New Roman"/>
                <a:cs typeface="Times New Roman"/>
              </a:rPr>
              <a:t>в 2,4 раза.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  <p:transition spd="slow">
    <p:circl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7933588" cy="592933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5. Внедрение разработанного лечебно-диагностического алгоритма ведения беременности и родов у женщин с ОМП в зависимости от срока </a:t>
            </a:r>
            <a:r>
              <a:rPr lang="ru-RU" dirty="0" err="1" smtClean="0"/>
              <a:t>гестации</a:t>
            </a:r>
            <a:r>
              <a:rPr lang="ru-RU" dirty="0" smtClean="0"/>
              <a:t> и степени обструкции способствует уменьшения количества преждевременных и патологических родов – в 2,2 и 1,5 раза соответственно, </a:t>
            </a:r>
            <a:r>
              <a:rPr lang="ru-RU" dirty="0" err="1" smtClean="0"/>
              <a:t>дистресса</a:t>
            </a:r>
            <a:r>
              <a:rPr lang="ru-RU" dirty="0" smtClean="0"/>
              <a:t> плода – в 2,3 раза.</a:t>
            </a:r>
          </a:p>
          <a:p>
            <a:r>
              <a:rPr lang="ru-RU" dirty="0" smtClean="0"/>
              <a:t>6. У новорожденных от матерей, получавших предложенную схему лечения, СДР встречается реже в 3,4 раза; перинатальное поражение ЦНС – в 1,3 раза и реализация внутриутробной инфекции – в 3,5 раза. Количество детей, нуждающихся в интенсивной терапии, уменьшилось в 2,2 раза и они в 1,5 раза чаще выписывались домой в удовлетворительном состоянии.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C666-E907-46BF-A6DA-9C68674706D6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  <p:transition spd="slow">
    <p:circl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 rot="10800000" flipV="1">
            <a:off x="685800" y="214290"/>
            <a:ext cx="7772400" cy="1071570"/>
          </a:xfrm>
        </p:spPr>
        <p:txBody>
          <a:bodyPr/>
          <a:lstStyle/>
          <a:p>
            <a:pPr algn="ctr"/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0F5B2-A7E0-4AD9-9DAF-EBA933801EB4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pic>
        <p:nvPicPr>
          <p:cNvPr id="5" name="Picture 2" descr="http://cs543104.vk.me/v543104745/21855/0NumFNyIV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04" y="1428736"/>
            <a:ext cx="6618339" cy="50006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540722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1141" y="2278336"/>
            <a:ext cx="8363272" cy="3816424"/>
          </a:xfrm>
        </p:spPr>
        <p:txBody>
          <a:bodyPr>
            <a:normAutofit fontScale="92500" lnSpcReduction="20000"/>
          </a:bodyPr>
          <a:lstStyle/>
          <a:p>
            <a:pPr marL="36576" indent="0" algn="ctr">
              <a:buNone/>
            </a:pPr>
            <a:r>
              <a:rPr lang="ru-RU" sz="4000" dirty="0"/>
              <a:t>Снизить частоту перинатальных </a:t>
            </a:r>
            <a:br>
              <a:rPr lang="ru-RU" sz="4000" dirty="0"/>
            </a:br>
            <a:r>
              <a:rPr lang="ru-RU" sz="4000" dirty="0"/>
              <a:t>и акушерских осложнений </a:t>
            </a:r>
            <a:br>
              <a:rPr lang="ru-RU" sz="4000" dirty="0"/>
            </a:br>
            <a:r>
              <a:rPr lang="ru-RU" sz="4000" dirty="0"/>
              <a:t>у беременных с обструкцией мочевыводящих путей с помощью </a:t>
            </a:r>
            <a:r>
              <a:rPr lang="ru-RU" sz="4000" dirty="0" smtClean="0"/>
              <a:t>дифференцированного выбора дренирующего пособия и включения </a:t>
            </a:r>
            <a:r>
              <a:rPr lang="ru-RU" sz="4000" dirty="0" err="1" smtClean="0"/>
              <a:t>озонотерапии</a:t>
            </a:r>
            <a:r>
              <a:rPr lang="ru-RU" sz="4000" dirty="0" smtClean="0"/>
              <a:t> в комплекс лечебных мероприятий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0F5B2-A7E0-4AD9-9DAF-EBA933801EB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363272" cy="778098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ИССЛЕДОВАНИЯ: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3887924" y="1211604"/>
            <a:ext cx="1368152" cy="978408"/>
          </a:xfrm>
          <a:prstGeom prst="downArrow">
            <a:avLst/>
          </a:prstGeom>
          <a:gradFill flip="none" rotWithShape="1">
            <a:gsLst>
              <a:gs pos="0">
                <a:srgbClr val="0DC0FF">
                  <a:tint val="66000"/>
                  <a:satMod val="160000"/>
                </a:srgbClr>
              </a:gs>
              <a:gs pos="50000">
                <a:srgbClr val="0DC0FF">
                  <a:tint val="44500"/>
                  <a:satMod val="160000"/>
                </a:srgbClr>
              </a:gs>
              <a:gs pos="100000">
                <a:srgbClr val="0DC0FF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914091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="" xmlns:a16="http://schemas.microsoft.com/office/drawing/2014/main" id="{D690C533-C4ED-457D-9C76-78E936CB2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8363272" cy="490881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Провести ретроспективный анализ осложнений беременности и родов при обструкции мочевыводящих путей (ОМП) у беременных.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проспективное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комплексное обследование беременных с ОМП, а именно: изучение микрофлоры мочевыводящих путей и влагалища, некоторых показателей гомеостаза, а также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уродинамических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показателей функционального состояния почек.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Обосновать применение озонотерапии в комплексном лечении беременных с обструкцией мочевыводящих путей.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Разработать дифференцированный алгоритм ведения беременности у пациенток с ОМП в зависимости от срока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степени обструкции.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Внедрить и оценить эффективность дифференцированного подхода к ведению беременности и родов у женщин с ОМП.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34532120-124F-438D-B1BE-828DAE7E4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9317"/>
            <a:ext cx="8229600" cy="1143000"/>
          </a:xfrm>
        </p:spPr>
        <p:txBody>
          <a:bodyPr/>
          <a:lstStyle/>
          <a:p>
            <a:r>
              <a:rPr lang="ru-RU" dirty="0"/>
              <a:t>Задачи исследования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73E8EA3-9E77-41C7-A60E-73E74168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0F5B2-A7E0-4AD9-9DAF-EBA933801EB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2869851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EFDD25CE-88FB-44B0-8371-9A4FB089DAC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8190409"/>
              </p:ext>
            </p:extLst>
          </p:nvPr>
        </p:nvGraphicFramePr>
        <p:xfrm>
          <a:off x="438944" y="1138808"/>
          <a:ext cx="5861248" cy="214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E62E4EEC-D50E-40DB-B8FF-769B2E7C8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84" y="212941"/>
            <a:ext cx="8229600" cy="707335"/>
          </a:xfrm>
        </p:spPr>
        <p:txBody>
          <a:bodyPr>
            <a:normAutofit fontScale="90000"/>
          </a:bodyPr>
          <a:lstStyle/>
          <a:p>
            <a:r>
              <a:rPr lang="ru-RU" dirty="0"/>
              <a:t>Научная гипотеза исследования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61D8737-1702-4EF1-8E89-1EFD2378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0F5B2-A7E0-4AD9-9DAF-EBA933801EB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AE742E88-A5DF-4292-AA40-4A97EBE9B735}"/>
              </a:ext>
            </a:extLst>
          </p:cNvPr>
          <p:cNvGrpSpPr/>
          <p:nvPr/>
        </p:nvGrpSpPr>
        <p:grpSpPr>
          <a:xfrm>
            <a:off x="1102602" y="3615827"/>
            <a:ext cx="4896544" cy="1000531"/>
            <a:chOff x="986306" y="694"/>
            <a:chExt cx="3888634" cy="1000531"/>
          </a:xfrm>
          <a:scene3d>
            <a:camera prst="orthographicFront"/>
            <a:lightRig rig="flat" dir="t"/>
          </a:scene3d>
        </p:grpSpPr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DC55610C-A65B-42DE-A50C-EA35097990C6}"/>
                </a:ext>
              </a:extLst>
            </p:cNvPr>
            <p:cNvSpPr/>
            <p:nvPr/>
          </p:nvSpPr>
          <p:spPr>
            <a:xfrm>
              <a:off x="986306" y="694"/>
              <a:ext cx="3888634" cy="1000531"/>
            </a:xfrm>
            <a:prstGeom prst="ellipse">
              <a:avLst/>
            </a:prstGeom>
            <a:ln w="57150">
              <a:solidFill>
                <a:srgbClr val="FF0000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Овал 4">
              <a:extLst>
                <a:ext uri="{FF2B5EF4-FFF2-40B4-BE49-F238E27FC236}">
                  <a16:creationId xmlns="" xmlns:a16="http://schemas.microsoft.com/office/drawing/2014/main" id="{02337B37-A31E-4472-BC22-EAB509F9F44A}"/>
                </a:ext>
              </a:extLst>
            </p:cNvPr>
            <p:cNvSpPr txBox="1"/>
            <p:nvPr/>
          </p:nvSpPr>
          <p:spPr>
            <a:xfrm>
              <a:off x="1274338" y="147218"/>
              <a:ext cx="3384376" cy="707483"/>
            </a:xfrm>
            <a:prstGeom prst="rect">
              <a:avLst/>
            </a:prstGeom>
            <a:ln w="57150"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/>
                <a:t>Нарушения в/у развития плода</a:t>
              </a:r>
            </a:p>
          </p:txBody>
        </p:sp>
      </p:grp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8CEC7D9-5152-4979-8557-6E5182DCDD62}"/>
              </a:ext>
            </a:extLst>
          </p:cNvPr>
          <p:cNvSpPr/>
          <p:nvPr/>
        </p:nvSpPr>
        <p:spPr>
          <a:xfrm>
            <a:off x="817754" y="5142168"/>
            <a:ext cx="60277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+mj-lt"/>
                <a:ea typeface="Calibri" panose="020F0502020204030204" pitchFamily="34" charset="0"/>
              </a:rPr>
              <a:t>рождение маловесного и недоношенного ребенка,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+mj-lt"/>
                <a:ea typeface="Calibri" panose="020F0502020204030204" pitchFamily="34" charset="0"/>
              </a:rPr>
              <a:t>гнойно-септические осложнения,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+mj-lt"/>
                <a:ea typeface="Calibri" panose="020F0502020204030204" pitchFamily="34" charset="0"/>
              </a:rPr>
              <a:t>острая почечная недостаточность</a:t>
            </a:r>
            <a:endParaRPr lang="ru-RU" sz="2000" dirty="0">
              <a:latin typeface="+mj-lt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B76A5700-717F-4400-B7C2-D940386B6ADD}"/>
              </a:ext>
            </a:extLst>
          </p:cNvPr>
          <p:cNvSpPr/>
          <p:nvPr/>
        </p:nvSpPr>
        <p:spPr>
          <a:xfrm>
            <a:off x="705272" y="5091078"/>
            <a:ext cx="5328592" cy="14524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="" xmlns:a16="http://schemas.microsoft.com/office/drawing/2014/main" id="{5691693C-0D47-49A2-B527-4966E52020F1}"/>
              </a:ext>
            </a:extLst>
          </p:cNvPr>
          <p:cNvSpPr/>
          <p:nvPr/>
        </p:nvSpPr>
        <p:spPr>
          <a:xfrm>
            <a:off x="1835696" y="3282476"/>
            <a:ext cx="504056" cy="43117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="" xmlns:a16="http://schemas.microsoft.com/office/drawing/2014/main" id="{9B9DFE88-0D08-4C3B-A2E3-2DB136A5FD77}"/>
              </a:ext>
            </a:extLst>
          </p:cNvPr>
          <p:cNvSpPr/>
          <p:nvPr/>
        </p:nvSpPr>
        <p:spPr>
          <a:xfrm>
            <a:off x="4540730" y="3290878"/>
            <a:ext cx="504056" cy="43117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низ 14">
            <a:extLst>
              <a:ext uri="{FF2B5EF4-FFF2-40B4-BE49-F238E27FC236}">
                <a16:creationId xmlns="" xmlns:a16="http://schemas.microsoft.com/office/drawing/2014/main" id="{D2296920-7074-4FF4-8EDD-6AED6AC80CD3}"/>
              </a:ext>
            </a:extLst>
          </p:cNvPr>
          <p:cNvSpPr/>
          <p:nvPr/>
        </p:nvSpPr>
        <p:spPr>
          <a:xfrm>
            <a:off x="1835696" y="4481060"/>
            <a:ext cx="504056" cy="43117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низ 15">
            <a:extLst>
              <a:ext uri="{FF2B5EF4-FFF2-40B4-BE49-F238E27FC236}">
                <a16:creationId xmlns="" xmlns:a16="http://schemas.microsoft.com/office/drawing/2014/main" id="{57C066D9-9831-45D5-BF02-BA4D877AE1C2}"/>
              </a:ext>
            </a:extLst>
          </p:cNvPr>
          <p:cNvSpPr/>
          <p:nvPr/>
        </p:nvSpPr>
        <p:spPr>
          <a:xfrm>
            <a:off x="4539357" y="4499032"/>
            <a:ext cx="504056" cy="43117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D075EF1-D48D-4CDA-A5B9-F9C64E942B67}"/>
              </a:ext>
            </a:extLst>
          </p:cNvPr>
          <p:cNvSpPr/>
          <p:nvPr/>
        </p:nvSpPr>
        <p:spPr>
          <a:xfrm>
            <a:off x="5999146" y="3084167"/>
            <a:ext cx="31061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+mj-lt"/>
                <a:ea typeface="Calibri" panose="020F0502020204030204" pitchFamily="34" charset="0"/>
              </a:rPr>
              <a:t>ПРАВИЛЬНАЯ ТАКТИКА ВЕДЕНИЯ БЕРЕМЕННОСТИ </a:t>
            </a:r>
            <a:br>
              <a:rPr lang="ru-RU" dirty="0">
                <a:latin typeface="+mj-lt"/>
                <a:ea typeface="Calibri" panose="020F0502020204030204" pitchFamily="34" charset="0"/>
              </a:rPr>
            </a:br>
            <a:r>
              <a:rPr lang="ru-RU" dirty="0">
                <a:latin typeface="+mj-lt"/>
                <a:ea typeface="Calibri" panose="020F0502020204030204" pitchFamily="34" charset="0"/>
              </a:rPr>
              <a:t>С ПРИМЕНЕНИЕМ ОЗОНОТЕРАПИИ </a:t>
            </a:r>
            <a:endParaRPr lang="ru-RU" dirty="0">
              <a:latin typeface="+mj-lt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BC86D5A5-0D29-474B-8C20-E32AA5157CD7}"/>
              </a:ext>
            </a:extLst>
          </p:cNvPr>
          <p:cNvSpPr/>
          <p:nvPr/>
        </p:nvSpPr>
        <p:spPr>
          <a:xfrm>
            <a:off x="6480213" y="4782562"/>
            <a:ext cx="2396993" cy="165074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+mj-lt"/>
              </a:rPr>
              <a:t>безопасная пролонгация беременности и рождение здорового ребенка</a:t>
            </a:r>
          </a:p>
        </p:txBody>
      </p:sp>
      <p:sp>
        <p:nvSpPr>
          <p:cNvPr id="19" name="Shape 18">
            <a:extLst>
              <a:ext uri="{FF2B5EF4-FFF2-40B4-BE49-F238E27FC236}">
                <a16:creationId xmlns="" xmlns:a16="http://schemas.microsoft.com/office/drawing/2014/main" id="{14AA068C-66E5-42DF-8F1E-C935D917E2FA}"/>
              </a:ext>
            </a:extLst>
          </p:cNvPr>
          <p:cNvSpPr/>
          <p:nvPr/>
        </p:nvSpPr>
        <p:spPr>
          <a:xfrm rot="14433375" flipH="1" flipV="1">
            <a:off x="6379394" y="2098340"/>
            <a:ext cx="1078047" cy="1217762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Стрелка: вниз 19">
            <a:extLst>
              <a:ext uri="{FF2B5EF4-FFF2-40B4-BE49-F238E27FC236}">
                <a16:creationId xmlns="" xmlns:a16="http://schemas.microsoft.com/office/drawing/2014/main" id="{82B7E5E1-57D7-4F51-BAD8-B9A2BD031CE3}"/>
              </a:ext>
            </a:extLst>
          </p:cNvPr>
          <p:cNvSpPr/>
          <p:nvPr/>
        </p:nvSpPr>
        <p:spPr>
          <a:xfrm>
            <a:off x="7461594" y="4346398"/>
            <a:ext cx="504056" cy="431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нак умножения 20">
            <a:extLst>
              <a:ext uri="{FF2B5EF4-FFF2-40B4-BE49-F238E27FC236}">
                <a16:creationId xmlns="" xmlns:a16="http://schemas.microsoft.com/office/drawing/2014/main" id="{DD945B82-E56C-43E8-B847-A513F10B1A00}"/>
              </a:ext>
            </a:extLst>
          </p:cNvPr>
          <p:cNvSpPr/>
          <p:nvPr/>
        </p:nvSpPr>
        <p:spPr>
          <a:xfrm>
            <a:off x="353021" y="3068326"/>
            <a:ext cx="6643840" cy="3972066"/>
          </a:xfrm>
          <a:prstGeom prst="mathMultiply">
            <a:avLst>
              <a:gd name="adj1" fmla="val 75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38774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BFEED3-6435-4305-9E9C-13BCB0EF7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FEBFEED3-6435-4305-9E9C-13BCB0EF79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FEBFEED3-6435-4305-9E9C-13BCB0EF7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FEBFEED3-6435-4305-9E9C-13BCB0EF7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72C438-DD49-40A1-8B22-22A6D9FD2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graphicEl>
                                              <a:dgm id="{C372C438-DD49-40A1-8B22-22A6D9FD2F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C372C438-DD49-40A1-8B22-22A6D9FD2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C372C438-DD49-40A1-8B22-22A6D9FD2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85649F-3A31-481D-9D43-2F60639963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2A85649F-3A31-481D-9D43-2F60639963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2A85649F-3A31-481D-9D43-2F60639963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2A85649F-3A31-481D-9D43-2F60639963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83D3B2-83E2-42ED-8866-212AA8EB3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graphicEl>
                                              <a:dgm id="{0983D3B2-83E2-42ED-8866-212AA8EB3F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0983D3B2-83E2-42ED-8866-212AA8EB3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0983D3B2-83E2-42ED-8866-212AA8EB3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D851AD-B81A-413D-9795-61ACEC254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87D851AD-B81A-413D-9795-61ACEC254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87D851AD-B81A-413D-9795-61ACEC254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87D851AD-B81A-413D-9795-61ACEC254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9" grpId="0"/>
      <p:bldP spid="10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0AB453-1893-4B8B-BC76-EE85968A9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701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Дизайн исследования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9023E30-F6D5-4C95-9350-A59B731F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F92-9B1F-4478-9A42-657966A0E39C}" type="slidenum">
              <a:rPr lang="ru-RU" smtClean="0"/>
              <a:pPr/>
              <a:t>7</a:t>
            </a:fld>
            <a:endParaRPr lang="ru-RU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F66E1587-E336-45CC-AB13-52E4611B45FA}"/>
              </a:ext>
            </a:extLst>
          </p:cNvPr>
          <p:cNvGrpSpPr/>
          <p:nvPr/>
        </p:nvGrpSpPr>
        <p:grpSpPr>
          <a:xfrm>
            <a:off x="426485" y="1541365"/>
            <a:ext cx="1242939" cy="789266"/>
            <a:chOff x="127017" y="480976"/>
            <a:chExt cx="1242939" cy="78926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sp>
          <p:nvSpPr>
            <p:cNvPr id="29" name="Прямоугольник: скругленные углы 28">
              <a:extLst>
                <a:ext uri="{FF2B5EF4-FFF2-40B4-BE49-F238E27FC236}">
                  <a16:creationId xmlns="" xmlns:a16="http://schemas.microsoft.com/office/drawing/2014/main" id="{2CC929F6-8AB5-4D73-B4AC-E31F16EC70C4}"/>
                </a:ext>
              </a:extLst>
            </p:cNvPr>
            <p:cNvSpPr/>
            <p:nvPr/>
          </p:nvSpPr>
          <p:spPr>
            <a:xfrm>
              <a:off x="127017" y="480976"/>
              <a:ext cx="1242939" cy="78926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97A3DAA8-7649-412D-9A09-753438C9C26B}"/>
                </a:ext>
              </a:extLst>
            </p:cNvPr>
            <p:cNvSpPr txBox="1"/>
            <p:nvPr/>
          </p:nvSpPr>
          <p:spPr>
            <a:xfrm>
              <a:off x="150134" y="504093"/>
              <a:ext cx="1196705" cy="74303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/>
                <a:t>I </a:t>
              </a:r>
              <a:r>
                <a:rPr lang="ru-RU" sz="2400" b="1" kern="1200" dirty="0"/>
                <a:t>этап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FC13EA17-6CFA-42C2-9762-9A288F6EC417}"/>
              </a:ext>
            </a:extLst>
          </p:cNvPr>
          <p:cNvGrpSpPr/>
          <p:nvPr/>
        </p:nvGrpSpPr>
        <p:grpSpPr>
          <a:xfrm>
            <a:off x="2841345" y="1567781"/>
            <a:ext cx="6114395" cy="789266"/>
            <a:chOff x="2860297" y="692188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7" name="Прямоугольник: скругленные углы 26">
              <a:extLst>
                <a:ext uri="{FF2B5EF4-FFF2-40B4-BE49-F238E27FC236}">
                  <a16:creationId xmlns="" xmlns:a16="http://schemas.microsoft.com/office/drawing/2014/main" id="{81CF3A92-C615-4E5F-96D3-84EE23D32A2E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5427B34E-34C4-4A5D-A85B-260C20353052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/>
                <a:t>Ретроспективный клинико-статистический анализ</a:t>
              </a:r>
              <a:r>
                <a:rPr lang="ru-RU" sz="2400" b="1" dirty="0"/>
                <a:t> (</a:t>
              </a:r>
              <a:r>
                <a:rPr lang="en-US" sz="2400" b="1" kern="1200" dirty="0"/>
                <a:t>n</a:t>
              </a:r>
              <a:r>
                <a:rPr lang="ru-RU" sz="2400" b="1" kern="1200" dirty="0"/>
                <a:t>= </a:t>
              </a:r>
              <a:r>
                <a:rPr lang="uk-UA" sz="2400" b="1" kern="1200" dirty="0"/>
                <a:t>160)</a:t>
              </a:r>
              <a:endParaRPr lang="ru-RU" sz="2400" b="1" kern="1200" dirty="0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BABF4DBE-4762-4711-9434-A25D2E8B64E2}"/>
              </a:ext>
            </a:extLst>
          </p:cNvPr>
          <p:cNvGrpSpPr/>
          <p:nvPr/>
        </p:nvGrpSpPr>
        <p:grpSpPr>
          <a:xfrm>
            <a:off x="426485" y="2741848"/>
            <a:ext cx="1242939" cy="789266"/>
            <a:chOff x="117400" y="1502942"/>
            <a:chExt cx="1242939" cy="78926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sp>
          <p:nvSpPr>
            <p:cNvPr id="25" name="Прямоугольник: скругленные углы 24">
              <a:extLst>
                <a:ext uri="{FF2B5EF4-FFF2-40B4-BE49-F238E27FC236}">
                  <a16:creationId xmlns="" xmlns:a16="http://schemas.microsoft.com/office/drawing/2014/main" id="{BDE5A165-1B66-4523-AC97-FCCC439A3CC6}"/>
                </a:ext>
              </a:extLst>
            </p:cNvPr>
            <p:cNvSpPr/>
            <p:nvPr/>
          </p:nvSpPr>
          <p:spPr>
            <a:xfrm>
              <a:off x="117400" y="1502942"/>
              <a:ext cx="1242939" cy="78926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F2D52D00-E3C2-40A3-9B8F-EE522056862D}"/>
                </a:ext>
              </a:extLst>
            </p:cNvPr>
            <p:cNvSpPr txBox="1"/>
            <p:nvPr/>
          </p:nvSpPr>
          <p:spPr>
            <a:xfrm>
              <a:off x="140517" y="1526059"/>
              <a:ext cx="1196705" cy="74303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/>
                <a:t>II</a:t>
              </a:r>
              <a:r>
                <a:rPr lang="ru-RU" sz="2400" b="1" kern="1200" dirty="0"/>
                <a:t> этап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2AFBA2BF-9B2F-4E02-A66E-0A4E9768024E}"/>
              </a:ext>
            </a:extLst>
          </p:cNvPr>
          <p:cNvGrpSpPr/>
          <p:nvPr/>
        </p:nvGrpSpPr>
        <p:grpSpPr>
          <a:xfrm>
            <a:off x="2841344" y="2784677"/>
            <a:ext cx="6114395" cy="789266"/>
            <a:chOff x="3597872" y="1763925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3" name="Прямоугольник: скругленные углы 22">
              <a:extLst>
                <a:ext uri="{FF2B5EF4-FFF2-40B4-BE49-F238E27FC236}">
                  <a16:creationId xmlns="" xmlns:a16="http://schemas.microsoft.com/office/drawing/2014/main" id="{775F5B67-E80F-44A7-AA9C-17A0C1E748E5}"/>
                </a:ext>
              </a:extLst>
            </p:cNvPr>
            <p:cNvSpPr/>
            <p:nvPr/>
          </p:nvSpPr>
          <p:spPr>
            <a:xfrm>
              <a:off x="3597872" y="1763925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: скругленные углы 10">
              <a:extLst>
                <a:ext uri="{FF2B5EF4-FFF2-40B4-BE49-F238E27FC236}">
                  <a16:creationId xmlns="" xmlns:a16="http://schemas.microsoft.com/office/drawing/2014/main" id="{FFEC7EE7-A3A7-4F75-ABD9-96DEE1E827B5}"/>
                </a:ext>
              </a:extLst>
            </p:cNvPr>
            <p:cNvSpPr txBox="1"/>
            <p:nvPr/>
          </p:nvSpPr>
          <p:spPr>
            <a:xfrm>
              <a:off x="3620989" y="1787042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 err="1"/>
                <a:t>Проспективное</a:t>
              </a:r>
              <a:r>
                <a:rPr lang="ru-RU" sz="2400" b="1" kern="1200" dirty="0"/>
                <a:t> клинико-диагностическое исследование (</a:t>
              </a:r>
              <a:r>
                <a:rPr lang="en-US" sz="2400" b="1" kern="1200" dirty="0"/>
                <a:t>n</a:t>
              </a:r>
              <a:r>
                <a:rPr lang="ru-RU" sz="2400" b="1" kern="1200" dirty="0"/>
                <a:t>=</a:t>
              </a:r>
              <a:r>
                <a:rPr lang="uk-UA" sz="2400" b="1" kern="1200" dirty="0" smtClean="0"/>
                <a:t>112)</a:t>
              </a:r>
              <a:endParaRPr lang="ru-RU" sz="2400" b="1" kern="1200" dirty="0"/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5F807E22-27B3-4FAB-8F11-CB58292E45DF}"/>
              </a:ext>
            </a:extLst>
          </p:cNvPr>
          <p:cNvGrpSpPr/>
          <p:nvPr/>
        </p:nvGrpSpPr>
        <p:grpSpPr>
          <a:xfrm>
            <a:off x="426485" y="3942331"/>
            <a:ext cx="1242939" cy="789266"/>
            <a:chOff x="110069" y="2514600"/>
            <a:chExt cx="1242939" cy="78926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sp>
          <p:nvSpPr>
            <p:cNvPr id="21" name="Прямоугольник: скругленные углы 20">
              <a:extLst>
                <a:ext uri="{FF2B5EF4-FFF2-40B4-BE49-F238E27FC236}">
                  <a16:creationId xmlns="" xmlns:a16="http://schemas.microsoft.com/office/drawing/2014/main" id="{48FA2DE2-1730-4FC6-9145-CE1A24AEF50F}"/>
                </a:ext>
              </a:extLst>
            </p:cNvPr>
            <p:cNvSpPr/>
            <p:nvPr/>
          </p:nvSpPr>
          <p:spPr>
            <a:xfrm>
              <a:off x="110069" y="2514600"/>
              <a:ext cx="1242939" cy="78926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оугольник: скругленные углы 12">
              <a:extLst>
                <a:ext uri="{FF2B5EF4-FFF2-40B4-BE49-F238E27FC236}">
                  <a16:creationId xmlns="" xmlns:a16="http://schemas.microsoft.com/office/drawing/2014/main" id="{C677AE07-2CFC-44BB-8B6D-8CD12D8B8F55}"/>
                </a:ext>
              </a:extLst>
            </p:cNvPr>
            <p:cNvSpPr txBox="1"/>
            <p:nvPr/>
          </p:nvSpPr>
          <p:spPr>
            <a:xfrm>
              <a:off x="133186" y="2537717"/>
              <a:ext cx="1196705" cy="74303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/>
                <a:t>III </a:t>
              </a:r>
              <a:r>
                <a:rPr lang="ru-RU" sz="2400" b="1" kern="1200" dirty="0"/>
                <a:t>этап </a:t>
              </a: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06B24869-4C7E-4AA8-AB94-036A62C8A157}"/>
              </a:ext>
            </a:extLst>
          </p:cNvPr>
          <p:cNvGrpSpPr/>
          <p:nvPr/>
        </p:nvGrpSpPr>
        <p:grpSpPr>
          <a:xfrm>
            <a:off x="2841345" y="4022261"/>
            <a:ext cx="6114395" cy="789266"/>
            <a:chOff x="4345888" y="2687106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9" name="Прямоугольник: скругленные углы 18">
              <a:extLst>
                <a:ext uri="{FF2B5EF4-FFF2-40B4-BE49-F238E27FC236}">
                  <a16:creationId xmlns="" xmlns:a16="http://schemas.microsoft.com/office/drawing/2014/main" id="{81DD8C4C-C963-4714-BFCC-DCA9B31BC37B}"/>
                </a:ext>
              </a:extLst>
            </p:cNvPr>
            <p:cNvSpPr/>
            <p:nvPr/>
          </p:nvSpPr>
          <p:spPr>
            <a:xfrm>
              <a:off x="4345888" y="2687106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B23EAF62-157C-47AD-8FF9-2E46A31ABED6}"/>
                </a:ext>
              </a:extLst>
            </p:cNvPr>
            <p:cNvSpPr txBox="1"/>
            <p:nvPr/>
          </p:nvSpPr>
          <p:spPr>
            <a:xfrm>
              <a:off x="4369005" y="2710223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/>
                <a:t>Разработка алгоритма ведения </a:t>
              </a:r>
              <a:br>
                <a:rPr lang="ru-RU" sz="2400" b="1" dirty="0"/>
              </a:br>
              <a:r>
                <a:rPr lang="ru-RU" sz="2400" b="1" dirty="0"/>
                <a:t>пациенток с ОМП (</a:t>
              </a:r>
              <a:r>
                <a:rPr lang="en-US" sz="2400" b="1" kern="1200" dirty="0"/>
                <a:t>n</a:t>
              </a:r>
              <a:r>
                <a:rPr lang="ru-RU" sz="2400" b="1" kern="1200" dirty="0" smtClean="0"/>
                <a:t>=</a:t>
              </a:r>
              <a:r>
                <a:rPr lang="uk-UA" sz="2400" b="1" kern="1200" dirty="0" smtClean="0"/>
                <a:t>112)</a:t>
              </a:r>
              <a:endParaRPr lang="ru-RU" sz="2400" b="1" kern="1200" dirty="0"/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C80D1945-5B2F-4DDE-858D-54A262F92E16}"/>
              </a:ext>
            </a:extLst>
          </p:cNvPr>
          <p:cNvGrpSpPr/>
          <p:nvPr/>
        </p:nvGrpSpPr>
        <p:grpSpPr>
          <a:xfrm>
            <a:off x="426485" y="5142815"/>
            <a:ext cx="1242939" cy="789266"/>
            <a:chOff x="106443" y="3494293"/>
            <a:chExt cx="1242939" cy="78926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sp>
          <p:nvSpPr>
            <p:cNvPr id="17" name="Прямоугольник: скругленные углы 16">
              <a:extLst>
                <a:ext uri="{FF2B5EF4-FFF2-40B4-BE49-F238E27FC236}">
                  <a16:creationId xmlns="" xmlns:a16="http://schemas.microsoft.com/office/drawing/2014/main" id="{0E94C69A-CC76-4B29-B65D-D063A4799596}"/>
                </a:ext>
              </a:extLst>
            </p:cNvPr>
            <p:cNvSpPr/>
            <p:nvPr/>
          </p:nvSpPr>
          <p:spPr>
            <a:xfrm>
              <a:off x="106443" y="3494293"/>
              <a:ext cx="1242939" cy="78926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: скругленные углы 16">
              <a:extLst>
                <a:ext uri="{FF2B5EF4-FFF2-40B4-BE49-F238E27FC236}">
                  <a16:creationId xmlns="" xmlns:a16="http://schemas.microsoft.com/office/drawing/2014/main" id="{D57F5E2A-3E1F-43F3-A131-8B9CB274A90C}"/>
                </a:ext>
              </a:extLst>
            </p:cNvPr>
            <p:cNvSpPr txBox="1"/>
            <p:nvPr/>
          </p:nvSpPr>
          <p:spPr>
            <a:xfrm>
              <a:off x="129560" y="3517410"/>
              <a:ext cx="1196705" cy="74303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/>
                <a:t>IV</a:t>
              </a:r>
              <a:r>
                <a:rPr lang="ru-RU" sz="2400" b="1" kern="1200" dirty="0"/>
                <a:t> этап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93EAEE25-D62A-497C-B390-129FFA039BB1}"/>
              </a:ext>
            </a:extLst>
          </p:cNvPr>
          <p:cNvGrpSpPr/>
          <p:nvPr/>
        </p:nvGrpSpPr>
        <p:grpSpPr>
          <a:xfrm>
            <a:off x="2841345" y="5175786"/>
            <a:ext cx="6114395" cy="789266"/>
            <a:chOff x="5088671" y="3567841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="" xmlns:a16="http://schemas.microsoft.com/office/drawing/2014/main" id="{A7CBC71E-47B6-4721-8159-2EB6AADDEB66}"/>
                </a:ext>
              </a:extLst>
            </p:cNvPr>
            <p:cNvSpPr/>
            <p:nvPr/>
          </p:nvSpPr>
          <p:spPr>
            <a:xfrm>
              <a:off x="5088671" y="3567841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рямоугольник: скругленные углы 18">
              <a:extLst>
                <a:ext uri="{FF2B5EF4-FFF2-40B4-BE49-F238E27FC236}">
                  <a16:creationId xmlns="" xmlns:a16="http://schemas.microsoft.com/office/drawing/2014/main" id="{F84C8DF7-69D1-43BC-9E92-05DA2C3218DA}"/>
                </a:ext>
              </a:extLst>
            </p:cNvPr>
            <p:cNvSpPr txBox="1"/>
            <p:nvPr/>
          </p:nvSpPr>
          <p:spPr>
            <a:xfrm>
              <a:off x="5111788" y="3590958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/>
                <a:t>Оценка эффективности предложенного алгоритма (</a:t>
              </a:r>
              <a:r>
                <a:rPr lang="en-US" sz="2400" b="1" kern="1200" dirty="0" smtClean="0"/>
                <a:t>n=</a:t>
              </a:r>
              <a:r>
                <a:rPr lang="ru-RU" sz="2400" b="1" kern="1200" dirty="0" smtClean="0"/>
                <a:t>112)</a:t>
              </a:r>
              <a:endParaRPr lang="ru-RU" sz="2400" b="1" kern="1200" dirty="0"/>
            </a:p>
          </p:txBody>
        </p:sp>
      </p:grpSp>
      <p:sp>
        <p:nvSpPr>
          <p:cNvPr id="31" name="Стрелка вниз 10">
            <a:extLst>
              <a:ext uri="{FF2B5EF4-FFF2-40B4-BE49-F238E27FC236}">
                <a16:creationId xmlns="" xmlns:a16="http://schemas.microsoft.com/office/drawing/2014/main" id="{AAD69AE1-6311-4F9B-B53C-DED884DD67F0}"/>
              </a:ext>
            </a:extLst>
          </p:cNvPr>
          <p:cNvSpPr/>
          <p:nvPr/>
        </p:nvSpPr>
        <p:spPr>
          <a:xfrm rot="16200000">
            <a:off x="1941597" y="1637413"/>
            <a:ext cx="677448" cy="584417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10">
            <a:extLst>
              <a:ext uri="{FF2B5EF4-FFF2-40B4-BE49-F238E27FC236}">
                <a16:creationId xmlns="" xmlns:a16="http://schemas.microsoft.com/office/drawing/2014/main" id="{16403388-ACC2-4822-A31B-FCC1AD81E392}"/>
              </a:ext>
            </a:extLst>
          </p:cNvPr>
          <p:cNvSpPr/>
          <p:nvPr/>
        </p:nvSpPr>
        <p:spPr>
          <a:xfrm rot="16200000">
            <a:off x="1941597" y="2844451"/>
            <a:ext cx="677448" cy="584417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10">
            <a:extLst>
              <a:ext uri="{FF2B5EF4-FFF2-40B4-BE49-F238E27FC236}">
                <a16:creationId xmlns="" xmlns:a16="http://schemas.microsoft.com/office/drawing/2014/main" id="{B2DE3C65-E4AD-4D70-8EA9-D7112045417A}"/>
              </a:ext>
            </a:extLst>
          </p:cNvPr>
          <p:cNvSpPr/>
          <p:nvPr/>
        </p:nvSpPr>
        <p:spPr>
          <a:xfrm rot="16200000">
            <a:off x="1922717" y="4091893"/>
            <a:ext cx="677448" cy="584417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10">
            <a:extLst>
              <a:ext uri="{FF2B5EF4-FFF2-40B4-BE49-F238E27FC236}">
                <a16:creationId xmlns="" xmlns:a16="http://schemas.microsoft.com/office/drawing/2014/main" id="{77F92A42-794B-466B-8228-FC24BFF55C4A}"/>
              </a:ext>
            </a:extLst>
          </p:cNvPr>
          <p:cNvSpPr/>
          <p:nvPr/>
        </p:nvSpPr>
        <p:spPr>
          <a:xfrm rot="16200000">
            <a:off x="1891725" y="5245418"/>
            <a:ext cx="677448" cy="584417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52905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F2B04A9-7ACB-41D1-858B-EB44C79C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0F5B2-A7E0-4AD9-9DAF-EBA933801EB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0ACBEA3-9D84-473E-A7D7-4DDC42375925}"/>
              </a:ext>
            </a:extLst>
          </p:cNvPr>
          <p:cNvSpPr/>
          <p:nvPr/>
        </p:nvSpPr>
        <p:spPr>
          <a:xfrm>
            <a:off x="1401977" y="844432"/>
            <a:ext cx="52509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Критерии включения: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2C6CD73-8248-4D48-8228-023AABC2CBCE}"/>
              </a:ext>
            </a:extLst>
          </p:cNvPr>
          <p:cNvSpPr/>
          <p:nvPr/>
        </p:nvSpPr>
        <p:spPr>
          <a:xfrm>
            <a:off x="1939992" y="2971839"/>
            <a:ext cx="54993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Критерии исключения: </a:t>
            </a:r>
          </a:p>
        </p:txBody>
      </p:sp>
      <p:sp>
        <p:nvSpPr>
          <p:cNvPr id="8" name="Стрелка: вверх 7">
            <a:extLst>
              <a:ext uri="{FF2B5EF4-FFF2-40B4-BE49-F238E27FC236}">
                <a16:creationId xmlns="" xmlns:a16="http://schemas.microsoft.com/office/drawing/2014/main" id="{3155183D-6AFE-4A64-88D0-6CB74E30BFDF}"/>
              </a:ext>
            </a:extLst>
          </p:cNvPr>
          <p:cNvSpPr/>
          <p:nvPr/>
        </p:nvSpPr>
        <p:spPr>
          <a:xfrm>
            <a:off x="267097" y="1489823"/>
            <a:ext cx="2092650" cy="1811720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508488A2-D4BF-41DC-8F52-74F3690E9B74}"/>
              </a:ext>
            </a:extLst>
          </p:cNvPr>
          <p:cNvGrpSpPr/>
          <p:nvPr/>
        </p:nvGrpSpPr>
        <p:grpSpPr>
          <a:xfrm>
            <a:off x="1934790" y="127413"/>
            <a:ext cx="7076760" cy="2755900"/>
            <a:chOff x="1898945" y="0"/>
            <a:chExt cx="5528588" cy="3601214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CD0DEB41-EABC-4AF9-9559-EC46742A5B21}"/>
                </a:ext>
              </a:extLst>
            </p:cNvPr>
            <p:cNvSpPr/>
            <p:nvPr/>
          </p:nvSpPr>
          <p:spPr>
            <a:xfrm>
              <a:off x="2562925" y="0"/>
              <a:ext cx="4864608" cy="24996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7B0218A7-642B-497C-A86E-E721D54FF6C5}"/>
                </a:ext>
              </a:extLst>
            </p:cNvPr>
            <p:cNvSpPr txBox="1"/>
            <p:nvPr/>
          </p:nvSpPr>
          <p:spPr>
            <a:xfrm>
              <a:off x="1898945" y="1101558"/>
              <a:ext cx="4864608" cy="2499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0" rIns="170688" bIns="170688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/>
                <a:t>наличие обструктивного пиелонефрита во время беременности. </a:t>
              </a:r>
              <a:endParaRPr lang="ru-RU" sz="2400" kern="1200" dirty="0"/>
            </a:p>
          </p:txBody>
        </p:sp>
      </p:grpSp>
      <p:sp>
        <p:nvSpPr>
          <p:cNvPr id="10" name="Стрелка: вниз 9">
            <a:extLst>
              <a:ext uri="{FF2B5EF4-FFF2-40B4-BE49-F238E27FC236}">
                <a16:creationId xmlns="" xmlns:a16="http://schemas.microsoft.com/office/drawing/2014/main" id="{02BD7E1F-42AC-4301-865F-D93419B32202}"/>
              </a:ext>
            </a:extLst>
          </p:cNvPr>
          <p:cNvSpPr/>
          <p:nvPr/>
        </p:nvSpPr>
        <p:spPr>
          <a:xfrm>
            <a:off x="737509" y="3616929"/>
            <a:ext cx="2092650" cy="18117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8D855D8C-937C-4F40-8BAC-EC99D5A2DF2D}"/>
              </a:ext>
            </a:extLst>
          </p:cNvPr>
          <p:cNvGrpSpPr/>
          <p:nvPr/>
        </p:nvGrpSpPr>
        <p:grpSpPr>
          <a:xfrm>
            <a:off x="2830159" y="3890507"/>
            <a:ext cx="6184961" cy="2499656"/>
            <a:chOff x="2450435" y="2345485"/>
            <a:chExt cx="6442589" cy="2499656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10ECD384-2887-46FD-AB4D-C9256113553A}"/>
                </a:ext>
              </a:extLst>
            </p:cNvPr>
            <p:cNvSpPr/>
            <p:nvPr/>
          </p:nvSpPr>
          <p:spPr>
            <a:xfrm>
              <a:off x="2450435" y="2345485"/>
              <a:ext cx="6442589" cy="24996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28F5C664-9B78-48A0-BF63-84E60E8F73A5}"/>
                </a:ext>
              </a:extLst>
            </p:cNvPr>
            <p:cNvSpPr txBox="1"/>
            <p:nvPr/>
          </p:nvSpPr>
          <p:spPr>
            <a:xfrm>
              <a:off x="2450435" y="2345485"/>
              <a:ext cx="6442589" cy="2499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0" rIns="142240" bIns="142240" numCol="1" spcCol="1270" anchor="ctr" anchorCtr="0">
              <a:noAutofit/>
            </a:bodyPr>
            <a:lstStyle/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§"/>
              </a:pPr>
              <a:r>
                <a:rPr lang="ru-RU" sz="2000" b="1" kern="1200" dirty="0"/>
                <a:t>ОМП из-за сдавления мочеточника опухолью, </a:t>
              </a:r>
            </a:p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§"/>
              </a:pPr>
              <a:r>
                <a:rPr lang="ru-RU" sz="2000" b="1" kern="1200" dirty="0"/>
                <a:t>ятрогенные травмы (перевязка мочеточника), </a:t>
              </a:r>
            </a:p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§"/>
              </a:pPr>
              <a:r>
                <a:rPr lang="ru-RU" sz="2000" b="1" kern="1200" dirty="0"/>
                <a:t>гломерулонефрит, </a:t>
              </a:r>
            </a:p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§"/>
              </a:pPr>
              <a:r>
                <a:rPr lang="ru-RU" sz="2000" b="1" kern="1200" dirty="0"/>
                <a:t>тяжелая декомпенсированная </a:t>
              </a:r>
              <a:r>
                <a:rPr lang="ru-RU" sz="2000" b="1" kern="1200" dirty="0" err="1"/>
                <a:t>экстрагенитальная</a:t>
              </a:r>
              <a:r>
                <a:rPr lang="ru-RU" sz="2000" b="1" kern="1200" dirty="0"/>
                <a:t> патология, </a:t>
              </a:r>
            </a:p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§"/>
              </a:pPr>
              <a:r>
                <a:rPr lang="ru-RU" sz="2000" b="1" kern="1200" dirty="0"/>
                <a:t>хронические вирусные и бактериальные инфекции (грипп, ВИЧ, гепатит и др.), </a:t>
              </a:r>
            </a:p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§"/>
              </a:pPr>
              <a:r>
                <a:rPr lang="ru-RU" sz="2000" b="1" kern="1200" dirty="0"/>
                <a:t>синдром полиорганной недостаточности.</a:t>
              </a:r>
              <a:endParaRPr lang="ru-RU" sz="2000" kern="12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7006257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бъект 17">
            <a:extLst>
              <a:ext uri="{FF2B5EF4-FFF2-40B4-BE49-F238E27FC236}">
                <a16:creationId xmlns="" xmlns:a16="http://schemas.microsoft.com/office/drawing/2014/main" id="{C456933D-6687-40F1-A3EB-8FF56E3F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397" y="5140289"/>
            <a:ext cx="7758112" cy="130276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i="1" dirty="0"/>
              <a:t>Анализировались истории болезни </a:t>
            </a:r>
            <a:br>
              <a:rPr lang="ru-RU" i="1" dirty="0"/>
            </a:br>
            <a:r>
              <a:rPr lang="ru-RU" i="1" dirty="0"/>
              <a:t>пациенток ДРЦОМД  </a:t>
            </a:r>
            <a:r>
              <a:rPr lang="ru-RU" i="1" dirty="0" smtClean="0"/>
              <a:t>и </a:t>
            </a:r>
            <a:r>
              <a:rPr lang="ru-RU" i="1" dirty="0" err="1" smtClean="0"/>
              <a:t>ДоКТМО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с 2007 по 2018 гг.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5771B86-C006-4B98-AE20-7A853845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F92-9B1F-4478-9A42-657966A0E39C}" type="slidenum">
              <a:rPr lang="ru-RU" smtClean="0"/>
              <a:pPr/>
              <a:t>9</a:t>
            </a:fld>
            <a:endParaRPr lang="ru-RU"/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B59FF4F8-69F4-409F-80D0-075306BAFEF1}"/>
              </a:ext>
            </a:extLst>
          </p:cNvPr>
          <p:cNvGrpSpPr/>
          <p:nvPr/>
        </p:nvGrpSpPr>
        <p:grpSpPr>
          <a:xfrm>
            <a:off x="426485" y="365419"/>
            <a:ext cx="1242939" cy="789266"/>
            <a:chOff x="127017" y="480976"/>
            <a:chExt cx="1242939" cy="78926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6C1FC837-11E0-49BB-97C2-2BCD44D184C4}"/>
                </a:ext>
              </a:extLst>
            </p:cNvPr>
            <p:cNvSpPr/>
            <p:nvPr/>
          </p:nvSpPr>
          <p:spPr>
            <a:xfrm>
              <a:off x="127017" y="480976"/>
              <a:ext cx="1242939" cy="78926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C7AF8CDA-7731-4E2B-B1C3-291068649371}"/>
                </a:ext>
              </a:extLst>
            </p:cNvPr>
            <p:cNvSpPr txBox="1"/>
            <p:nvPr/>
          </p:nvSpPr>
          <p:spPr>
            <a:xfrm>
              <a:off x="150134" y="504093"/>
              <a:ext cx="1196705" cy="74303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/>
                <a:t>I </a:t>
              </a:r>
              <a:r>
                <a:rPr lang="uk-UA" sz="2400" b="1" kern="1200" dirty="0" err="1"/>
                <a:t>этап</a:t>
              </a:r>
              <a:endParaRPr lang="ru-RU" sz="2400" b="1" kern="1200" dirty="0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22D45AB4-D831-44C5-AA2C-7DB2D29EBE35}"/>
              </a:ext>
            </a:extLst>
          </p:cNvPr>
          <p:cNvGrpSpPr/>
          <p:nvPr/>
        </p:nvGrpSpPr>
        <p:grpSpPr>
          <a:xfrm>
            <a:off x="2841346" y="391835"/>
            <a:ext cx="5406278" cy="1506238"/>
            <a:chOff x="2860297" y="692188"/>
            <a:chExt cx="1985732" cy="78926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E99F8042-7409-408D-BF8F-7900F51A8B1A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E6248226-20B3-4911-BBC3-AC41960F8D65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dirty="0">
                  <a:latin typeface="+mj-lt"/>
                </a:rPr>
                <a:t>Ретроспективный клинико-статистический анализ историй беременности и родов пациенток с пиелонефритом, </a:t>
              </a:r>
              <a:r>
                <a:rPr lang="en-US" sz="2400" dirty="0">
                  <a:latin typeface="+mj-lt"/>
                </a:rPr>
                <a:t>n=</a:t>
              </a:r>
              <a:r>
                <a:rPr lang="ru-RU" sz="2400" dirty="0"/>
                <a:t> </a:t>
              </a:r>
              <a:r>
                <a:rPr lang="ru-RU" sz="2400" dirty="0">
                  <a:latin typeface="+mj-lt"/>
                </a:rPr>
                <a:t>160</a:t>
              </a:r>
              <a:r>
                <a:rPr lang="ru-RU" sz="2400" dirty="0"/>
                <a:t> </a:t>
              </a:r>
              <a:endParaRPr lang="uk-UA" sz="2400" b="1" kern="1200" dirty="0">
                <a:latin typeface="+mj-lt"/>
              </a:endParaRPr>
            </a:p>
          </p:txBody>
        </p:sp>
      </p:grpSp>
      <p:sp>
        <p:nvSpPr>
          <p:cNvPr id="11" name="Стрелка вниз 10">
            <a:extLst>
              <a:ext uri="{FF2B5EF4-FFF2-40B4-BE49-F238E27FC236}">
                <a16:creationId xmlns="" xmlns:a16="http://schemas.microsoft.com/office/drawing/2014/main" id="{E934D5A1-7B43-4752-AAA7-80A4C2121A95}"/>
              </a:ext>
            </a:extLst>
          </p:cNvPr>
          <p:cNvSpPr/>
          <p:nvPr/>
        </p:nvSpPr>
        <p:spPr>
          <a:xfrm rot="16200000">
            <a:off x="1941597" y="461467"/>
            <a:ext cx="677448" cy="584417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013E7ED3-D50C-44C5-BF94-04099B2B96CF}"/>
              </a:ext>
            </a:extLst>
          </p:cNvPr>
          <p:cNvGrpSpPr/>
          <p:nvPr/>
        </p:nvGrpSpPr>
        <p:grpSpPr>
          <a:xfrm>
            <a:off x="1988112" y="2437222"/>
            <a:ext cx="3240799" cy="1506238"/>
            <a:chOff x="2860297" y="692188"/>
            <a:chExt cx="1985732" cy="789266"/>
          </a:xfrm>
          <a:solidFill>
            <a:schemeClr val="accent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="" xmlns:a16="http://schemas.microsoft.com/office/drawing/2014/main" id="{13740B3D-4B06-41AD-9669-D9E194F5BDB8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62D1863A-97E5-4C63-8A6C-FFADA0F33D8B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Основная группа, </a:t>
              </a: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ru-RU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88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(пациентки с ОМП)</a:t>
              </a:r>
              <a:r>
                <a:rPr lang="uk-U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4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AA2D738C-4B26-477F-9EC1-219F8F554501}"/>
              </a:ext>
            </a:extLst>
          </p:cNvPr>
          <p:cNvGrpSpPr/>
          <p:nvPr/>
        </p:nvGrpSpPr>
        <p:grpSpPr>
          <a:xfrm>
            <a:off x="5679364" y="2437222"/>
            <a:ext cx="3240799" cy="1506238"/>
            <a:chOff x="2860297" y="692188"/>
            <a:chExt cx="1985732" cy="789266"/>
          </a:xfrm>
          <a:solidFill>
            <a:srgbClr val="FF66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="" xmlns:a16="http://schemas.microsoft.com/office/drawing/2014/main" id="{F9FA6798-F5C4-4E49-B4A3-7E2A67BB3655}"/>
                </a:ext>
              </a:extLst>
            </p:cNvPr>
            <p:cNvSpPr/>
            <p:nvPr/>
          </p:nvSpPr>
          <p:spPr>
            <a:xfrm>
              <a:off x="2860297" y="692188"/>
              <a:ext cx="1985732" cy="789266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: скругленные углы 6">
              <a:extLst>
                <a:ext uri="{FF2B5EF4-FFF2-40B4-BE49-F238E27FC236}">
                  <a16:creationId xmlns="" xmlns:a16="http://schemas.microsoft.com/office/drawing/2014/main" id="{799854DB-F13F-4AE1-9BD4-FF33337F8D58}"/>
                </a:ext>
              </a:extLst>
            </p:cNvPr>
            <p:cNvSpPr txBox="1"/>
            <p:nvPr/>
          </p:nvSpPr>
          <p:spPr>
            <a:xfrm>
              <a:off x="2883414" y="715305"/>
              <a:ext cx="1939498" cy="7430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Группа сравнения, </a:t>
              </a: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n=</a:t>
              </a:r>
              <a:r>
                <a:rPr lang="uk-U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72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(пациентки без ОМП)</a:t>
              </a:r>
              <a:r>
                <a:rPr lang="uk-U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uk-UA" sz="24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Месяц 18">
            <a:extLst>
              <a:ext uri="{FF2B5EF4-FFF2-40B4-BE49-F238E27FC236}">
                <a16:creationId xmlns="" xmlns:a16="http://schemas.microsoft.com/office/drawing/2014/main" id="{DA98D054-C585-4CBA-923D-4740915DC93B}"/>
              </a:ext>
            </a:extLst>
          </p:cNvPr>
          <p:cNvSpPr/>
          <p:nvPr/>
        </p:nvSpPr>
        <p:spPr>
          <a:xfrm rot="5400000">
            <a:off x="3781100" y="924572"/>
            <a:ext cx="1304707" cy="8397346"/>
          </a:xfrm>
          <a:prstGeom prst="moon">
            <a:avLst>
              <a:gd name="adj" fmla="val 24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0">
            <a:extLst>
              <a:ext uri="{FF2B5EF4-FFF2-40B4-BE49-F238E27FC236}">
                <a16:creationId xmlns="" xmlns:a16="http://schemas.microsoft.com/office/drawing/2014/main" id="{582ECFDA-B38E-4CE7-A0E5-9BC9F51342B6}"/>
              </a:ext>
            </a:extLst>
          </p:cNvPr>
          <p:cNvSpPr/>
          <p:nvPr/>
        </p:nvSpPr>
        <p:spPr>
          <a:xfrm>
            <a:off x="3269787" y="1956820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10">
            <a:extLst>
              <a:ext uri="{FF2B5EF4-FFF2-40B4-BE49-F238E27FC236}">
                <a16:creationId xmlns="" xmlns:a16="http://schemas.microsoft.com/office/drawing/2014/main" id="{78245BCA-63A5-44E9-A4E5-3A4DC3B9050D}"/>
              </a:ext>
            </a:extLst>
          </p:cNvPr>
          <p:cNvSpPr/>
          <p:nvPr/>
        </p:nvSpPr>
        <p:spPr>
          <a:xfrm>
            <a:off x="7118160" y="1939870"/>
            <a:ext cx="677448" cy="432048"/>
          </a:xfrm>
          <a:prstGeom prst="downArrow">
            <a:avLst>
              <a:gd name="adj1" fmla="val 50000"/>
              <a:gd name="adj2" fmla="val 63438"/>
            </a:avLst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7274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1795</TotalTime>
  <Words>1656</Words>
  <Application>Microsoft Office PowerPoint</Application>
  <PresentationFormat>Экран (4:3)</PresentationFormat>
  <Paragraphs>275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Солнцестояние</vt:lpstr>
      <vt:lpstr>     ДИФФЕРЕНЦИРОВАННЫЙ ПОДХОД  К  ВЕДЕНИЮ БЕРЕМЕННОСТИ  И РОДОВ У ЖЕНЩИН С ОБСТРУКЦИЕЙ МОЧЕВЫВОДЯЩИХ ПУТЕЙ</vt:lpstr>
      <vt:lpstr>Осложнения во время беременности</vt:lpstr>
      <vt:lpstr>Обструкция мочевыводящих путей:</vt:lpstr>
      <vt:lpstr>Слайд 4</vt:lpstr>
      <vt:lpstr>Задачи исследования</vt:lpstr>
      <vt:lpstr>Научная гипотеза исследования</vt:lpstr>
      <vt:lpstr>Дизайн исследования</vt:lpstr>
      <vt:lpstr>Слайд 8</vt:lpstr>
      <vt:lpstr>Слайд 9</vt:lpstr>
      <vt:lpstr>Особенности течения беременности</vt:lpstr>
      <vt:lpstr>Слайд 11</vt:lpstr>
      <vt:lpstr>Особенности течения беременности</vt:lpstr>
      <vt:lpstr>Общеклинические обследования</vt:lpstr>
      <vt:lpstr>Биохимический анализ крови и коагулограмма</vt:lpstr>
      <vt:lpstr>Микрофлора мочи  беременных с ОМП</vt:lpstr>
      <vt:lpstr>Показатели клеточного  и гуморального звеньев иммунитета</vt:lpstr>
      <vt:lpstr>Морфологическая картина почек по результатам УЗИ</vt:lpstr>
      <vt:lpstr>Фармакосонографическая проба (ФСП) по Почерниковой-Стрельникову</vt:lpstr>
      <vt:lpstr>Данные УЗИ плода</vt:lpstr>
      <vt:lpstr>Оперативное лечение пациенткам с ОМП во время беременности</vt:lpstr>
      <vt:lpstr>Слайд 21</vt:lpstr>
      <vt:lpstr>Слайд 22</vt:lpstr>
      <vt:lpstr>Влияние озонотерапии на гомеостаз</vt:lpstr>
      <vt:lpstr>Влияние озонотерапии на гомеостаз</vt:lpstr>
      <vt:lpstr>Слайд 25</vt:lpstr>
      <vt:lpstr>КТГ беременных</vt:lpstr>
      <vt:lpstr>Слайд 27</vt:lpstr>
      <vt:lpstr>Оценка клинической эффективности применения озонотерапии</vt:lpstr>
      <vt:lpstr>Эффективность  предложенной терапии</vt:lpstr>
      <vt:lpstr>Выводы:</vt:lpstr>
      <vt:lpstr>Выводы (продолжение)</vt:lpstr>
      <vt:lpstr>Выводы (продолжение)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Алексей</cp:lastModifiedBy>
  <cp:revision>179</cp:revision>
  <dcterms:created xsi:type="dcterms:W3CDTF">2016-06-13T19:41:34Z</dcterms:created>
  <dcterms:modified xsi:type="dcterms:W3CDTF">2020-11-10T07:22:06Z</dcterms:modified>
</cp:coreProperties>
</file>