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599CD1B-1F4C-414C-B574-A17ACE1ECBAE}" type="datetimeFigureOut">
              <a:rPr lang="ru-RU" smtClean="0"/>
              <a:t>04/11/20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E42134-E7FE-4BCC-A702-C2C82E38076B}" type="slidenum">
              <a:rPr lang="ru-RU" smtClean="0"/>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759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0599CD1B-1F4C-414C-B574-A17ACE1ECBAE}" type="datetimeFigureOut">
              <a:rPr lang="ru-RU" smtClean="0"/>
              <a:t>04/11/20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7E42134-E7FE-4BCC-A702-C2C82E38076B}" type="slidenum">
              <a:rPr lang="ru-RU" smtClean="0"/>
              <a:t>‹#›</a:t>
            </a:fld>
            <a:endParaRPr lang="ru-RU"/>
          </a:p>
        </p:txBody>
      </p:sp>
    </p:spTree>
    <p:extLst>
      <p:ext uri="{BB962C8B-B14F-4D97-AF65-F5344CB8AC3E}">
        <p14:creationId xmlns:p14="http://schemas.microsoft.com/office/powerpoint/2010/main" val="1464080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599CD1B-1F4C-414C-B574-A17ACE1ECBAE}" type="datetimeFigureOut">
              <a:rPr lang="ru-RU" smtClean="0"/>
              <a:t>04/11/20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E42134-E7FE-4BCC-A702-C2C82E38076B}" type="slidenum">
              <a:rPr lang="ru-RU" smtClean="0"/>
              <a:t>‹#›</a:t>
            </a:fld>
            <a:endParaRPr lang="ru-RU"/>
          </a:p>
        </p:txBody>
      </p:sp>
    </p:spTree>
    <p:extLst>
      <p:ext uri="{BB962C8B-B14F-4D97-AF65-F5344CB8AC3E}">
        <p14:creationId xmlns:p14="http://schemas.microsoft.com/office/powerpoint/2010/main" val="195164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599CD1B-1F4C-414C-B574-A17ACE1ECBAE}" type="datetimeFigureOut">
              <a:rPr lang="ru-RU" smtClean="0"/>
              <a:t>04/11/20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E42134-E7FE-4BCC-A702-C2C82E38076B}" type="slidenum">
              <a:rPr lang="ru-RU" smtClean="0"/>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96627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599CD1B-1F4C-414C-B574-A17ACE1ECBAE}" type="datetimeFigureOut">
              <a:rPr lang="ru-RU" smtClean="0"/>
              <a:t>04/11/20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E42134-E7FE-4BCC-A702-C2C82E38076B}" type="slidenum">
              <a:rPr lang="ru-RU" smtClean="0"/>
              <a:t>‹#›</a:t>
            </a:fld>
            <a:endParaRPr lang="ru-RU"/>
          </a:p>
        </p:txBody>
      </p:sp>
    </p:spTree>
    <p:extLst>
      <p:ext uri="{BB962C8B-B14F-4D97-AF65-F5344CB8AC3E}">
        <p14:creationId xmlns:p14="http://schemas.microsoft.com/office/powerpoint/2010/main" val="101937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599CD1B-1F4C-414C-B574-A17ACE1ECBAE}" type="datetimeFigureOut">
              <a:rPr lang="ru-RU" smtClean="0"/>
              <a:t>04/11/20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E42134-E7FE-4BCC-A702-C2C82E38076B}" type="slidenum">
              <a:rPr lang="ru-RU" smtClean="0"/>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735074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599CD1B-1F4C-414C-B574-A17ACE1ECBAE}" type="datetimeFigureOut">
              <a:rPr lang="ru-RU" smtClean="0"/>
              <a:t>04/11/20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E42134-E7FE-4BCC-A702-C2C82E38076B}" type="slidenum">
              <a:rPr lang="ru-RU" smtClean="0"/>
              <a:t>‹#›</a:t>
            </a:fld>
            <a:endParaRPr lang="ru-RU"/>
          </a:p>
        </p:txBody>
      </p:sp>
    </p:spTree>
    <p:extLst>
      <p:ext uri="{BB962C8B-B14F-4D97-AF65-F5344CB8AC3E}">
        <p14:creationId xmlns:p14="http://schemas.microsoft.com/office/powerpoint/2010/main" val="1200549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599CD1B-1F4C-414C-B574-A17ACE1ECBAE}" type="datetimeFigureOut">
              <a:rPr lang="ru-RU" smtClean="0"/>
              <a:t>04/11/20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E42134-E7FE-4BCC-A702-C2C82E38076B}" type="slidenum">
              <a:rPr lang="ru-RU" smtClean="0"/>
              <a:t>‹#›</a:t>
            </a:fld>
            <a:endParaRPr lang="ru-RU"/>
          </a:p>
        </p:txBody>
      </p:sp>
    </p:spTree>
    <p:extLst>
      <p:ext uri="{BB962C8B-B14F-4D97-AF65-F5344CB8AC3E}">
        <p14:creationId xmlns:p14="http://schemas.microsoft.com/office/powerpoint/2010/main" val="1836058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599CD1B-1F4C-414C-B574-A17ACE1ECBAE}" type="datetimeFigureOut">
              <a:rPr lang="ru-RU" smtClean="0"/>
              <a:t>04/11/20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E42134-E7FE-4BCC-A702-C2C82E38076B}" type="slidenum">
              <a:rPr lang="ru-RU" smtClean="0"/>
              <a:t>‹#›</a:t>
            </a:fld>
            <a:endParaRPr lang="ru-RU"/>
          </a:p>
        </p:txBody>
      </p:sp>
    </p:spTree>
    <p:extLst>
      <p:ext uri="{BB962C8B-B14F-4D97-AF65-F5344CB8AC3E}">
        <p14:creationId xmlns:p14="http://schemas.microsoft.com/office/powerpoint/2010/main" val="3480757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599CD1B-1F4C-414C-B574-A17ACE1ECBAE}" type="datetimeFigureOut">
              <a:rPr lang="ru-RU" smtClean="0"/>
              <a:t>04/11/20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E42134-E7FE-4BCC-A702-C2C82E38076B}" type="slidenum">
              <a:rPr lang="ru-RU" smtClean="0"/>
              <a:t>‹#›</a:t>
            </a:fld>
            <a:endParaRPr lang="ru-RU"/>
          </a:p>
        </p:txBody>
      </p:sp>
    </p:spTree>
    <p:extLst>
      <p:ext uri="{BB962C8B-B14F-4D97-AF65-F5344CB8AC3E}">
        <p14:creationId xmlns:p14="http://schemas.microsoft.com/office/powerpoint/2010/main" val="551263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599CD1B-1F4C-414C-B574-A17ACE1ECBAE}" type="datetimeFigureOut">
              <a:rPr lang="ru-RU" smtClean="0"/>
              <a:t>04/11/20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E42134-E7FE-4BCC-A702-C2C82E38076B}" type="slidenum">
              <a:rPr lang="ru-RU" smtClean="0"/>
              <a:t>‹#›</a:t>
            </a:fld>
            <a:endParaRPr lang="ru-RU"/>
          </a:p>
        </p:txBody>
      </p:sp>
    </p:spTree>
    <p:extLst>
      <p:ext uri="{BB962C8B-B14F-4D97-AF65-F5344CB8AC3E}">
        <p14:creationId xmlns:p14="http://schemas.microsoft.com/office/powerpoint/2010/main" val="1266154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599CD1B-1F4C-414C-B574-A17ACE1ECBAE}" type="datetimeFigureOut">
              <a:rPr lang="ru-RU" smtClean="0"/>
              <a:t>04/11/20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7E42134-E7FE-4BCC-A702-C2C82E38076B}" type="slidenum">
              <a:rPr lang="ru-RU" smtClean="0"/>
              <a:t>‹#›</a:t>
            </a:fld>
            <a:endParaRPr lang="ru-RU"/>
          </a:p>
        </p:txBody>
      </p:sp>
    </p:spTree>
    <p:extLst>
      <p:ext uri="{BB962C8B-B14F-4D97-AF65-F5344CB8AC3E}">
        <p14:creationId xmlns:p14="http://schemas.microsoft.com/office/powerpoint/2010/main" val="178910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599CD1B-1F4C-414C-B574-A17ACE1ECBAE}" type="datetimeFigureOut">
              <a:rPr lang="ru-RU" smtClean="0"/>
              <a:t>04/11/20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7E42134-E7FE-4BCC-A702-C2C82E38076B}" type="slidenum">
              <a:rPr lang="ru-RU" smtClean="0"/>
              <a:t>‹#›</a:t>
            </a:fld>
            <a:endParaRPr lang="ru-RU"/>
          </a:p>
        </p:txBody>
      </p:sp>
    </p:spTree>
    <p:extLst>
      <p:ext uri="{BB962C8B-B14F-4D97-AF65-F5344CB8AC3E}">
        <p14:creationId xmlns:p14="http://schemas.microsoft.com/office/powerpoint/2010/main" val="298919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599CD1B-1F4C-414C-B574-A17ACE1ECBAE}" type="datetimeFigureOut">
              <a:rPr lang="ru-RU" smtClean="0"/>
              <a:t>04/11/20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7E42134-E7FE-4BCC-A702-C2C82E38076B}" type="slidenum">
              <a:rPr lang="ru-RU" smtClean="0"/>
              <a:t>‹#›</a:t>
            </a:fld>
            <a:endParaRPr lang="ru-RU"/>
          </a:p>
        </p:txBody>
      </p:sp>
    </p:spTree>
    <p:extLst>
      <p:ext uri="{BB962C8B-B14F-4D97-AF65-F5344CB8AC3E}">
        <p14:creationId xmlns:p14="http://schemas.microsoft.com/office/powerpoint/2010/main" val="304644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99CD1B-1F4C-414C-B574-A17ACE1ECBAE}" type="datetimeFigureOut">
              <a:rPr lang="ru-RU" smtClean="0"/>
              <a:t>04/11/20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7E42134-E7FE-4BCC-A702-C2C82E38076B}" type="slidenum">
              <a:rPr lang="ru-RU" smtClean="0"/>
              <a:t>‹#›</a:t>
            </a:fld>
            <a:endParaRPr lang="ru-RU"/>
          </a:p>
        </p:txBody>
      </p:sp>
    </p:spTree>
    <p:extLst>
      <p:ext uri="{BB962C8B-B14F-4D97-AF65-F5344CB8AC3E}">
        <p14:creationId xmlns:p14="http://schemas.microsoft.com/office/powerpoint/2010/main" val="3132576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599CD1B-1F4C-414C-B574-A17ACE1ECBAE}" type="datetimeFigureOut">
              <a:rPr lang="ru-RU" smtClean="0"/>
              <a:t>04/11/20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7E42134-E7FE-4BCC-A702-C2C82E38076B}" type="slidenum">
              <a:rPr lang="ru-RU" smtClean="0"/>
              <a:t>‹#›</a:t>
            </a:fld>
            <a:endParaRPr lang="ru-RU"/>
          </a:p>
        </p:txBody>
      </p:sp>
    </p:spTree>
    <p:extLst>
      <p:ext uri="{BB962C8B-B14F-4D97-AF65-F5344CB8AC3E}">
        <p14:creationId xmlns:p14="http://schemas.microsoft.com/office/powerpoint/2010/main" val="3499563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599CD1B-1F4C-414C-B574-A17ACE1ECBAE}" type="datetimeFigureOut">
              <a:rPr lang="ru-RU" smtClean="0"/>
              <a:t>04/11/20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7E42134-E7FE-4BCC-A702-C2C82E38076B}" type="slidenum">
              <a:rPr lang="ru-RU" smtClean="0"/>
              <a:t>‹#›</a:t>
            </a:fld>
            <a:endParaRPr lang="ru-RU"/>
          </a:p>
        </p:txBody>
      </p:sp>
    </p:spTree>
    <p:extLst>
      <p:ext uri="{BB962C8B-B14F-4D97-AF65-F5344CB8AC3E}">
        <p14:creationId xmlns:p14="http://schemas.microsoft.com/office/powerpoint/2010/main" val="3414003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0599CD1B-1F4C-414C-B574-A17ACE1ECBAE}" type="datetimeFigureOut">
              <a:rPr lang="ru-RU" smtClean="0"/>
              <a:t>04/11/20</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97E42134-E7FE-4BCC-A702-C2C82E38076B}" type="slidenum">
              <a:rPr lang="ru-RU" smtClean="0"/>
              <a:t>‹#›</a:t>
            </a:fld>
            <a:endParaRPr lang="ru-RU"/>
          </a:p>
        </p:txBody>
      </p:sp>
    </p:spTree>
    <p:extLst>
      <p:ext uri="{BB962C8B-B14F-4D97-AF65-F5344CB8AC3E}">
        <p14:creationId xmlns:p14="http://schemas.microsoft.com/office/powerpoint/2010/main" val="274592444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4212" y="95534"/>
            <a:ext cx="10657078" cy="1119117"/>
          </a:xfrm>
        </p:spPr>
        <p:txBody>
          <a:bodyPr>
            <a:noAutofit/>
          </a:bodyPr>
          <a:lstStyle/>
          <a:p>
            <a:pPr algn="ctr"/>
            <a:r>
              <a:rPr lang="ru-RU" sz="1600" dirty="0">
                <a:solidFill>
                  <a:srgbClr val="002060"/>
                </a:solidFill>
                <a:latin typeface="Times New Roman" panose="02020603050405020304" pitchFamily="18" charset="0"/>
                <a:cs typeface="Times New Roman" panose="02020603050405020304" pitchFamily="18" charset="0"/>
              </a:rPr>
              <a:t>Донецкий Национальный Медицинский Университет имени Максима Горького </a:t>
            </a:r>
            <a:r>
              <a:rPr lang="ru-RU" sz="1600" dirty="0" smtClean="0">
                <a:solidFill>
                  <a:srgbClr val="002060"/>
                </a:solidFill>
                <a:latin typeface="Times New Roman" panose="02020603050405020304" pitchFamily="18" charset="0"/>
                <a:cs typeface="Times New Roman" panose="02020603050405020304" pitchFamily="18" charset="0"/>
              </a:rPr>
              <a:t/>
            </a:r>
            <a:br>
              <a:rPr lang="ru-RU" sz="1600" dirty="0" smtClean="0">
                <a:solidFill>
                  <a:srgbClr val="002060"/>
                </a:solidFill>
                <a:latin typeface="Times New Roman" panose="02020603050405020304" pitchFamily="18" charset="0"/>
                <a:cs typeface="Times New Roman" panose="02020603050405020304" pitchFamily="18" charset="0"/>
              </a:rPr>
            </a:br>
            <a:r>
              <a:rPr lang="ru-RU" sz="1600" dirty="0" smtClean="0">
                <a:solidFill>
                  <a:srgbClr val="002060"/>
                </a:solidFill>
                <a:latin typeface="Times New Roman" panose="02020603050405020304" pitchFamily="18" charset="0"/>
                <a:cs typeface="Times New Roman" panose="02020603050405020304" pitchFamily="18" charset="0"/>
              </a:rPr>
              <a:t>Донецкий </a:t>
            </a:r>
            <a:r>
              <a:rPr lang="ru-RU" sz="1600" dirty="0">
                <a:solidFill>
                  <a:srgbClr val="002060"/>
                </a:solidFill>
                <a:latin typeface="Times New Roman" panose="02020603050405020304" pitchFamily="18" charset="0"/>
                <a:cs typeface="Times New Roman" panose="02020603050405020304" pitchFamily="18" charset="0"/>
              </a:rPr>
              <a:t>Республиканский Центр Охраны Материнства и </a:t>
            </a:r>
            <a:r>
              <a:rPr lang="ru-RU" sz="1600" dirty="0" smtClean="0">
                <a:solidFill>
                  <a:srgbClr val="002060"/>
                </a:solidFill>
                <a:latin typeface="Times New Roman" panose="02020603050405020304" pitchFamily="18" charset="0"/>
                <a:cs typeface="Times New Roman" panose="02020603050405020304" pitchFamily="18" charset="0"/>
              </a:rPr>
              <a:t>Детства  </a:t>
            </a:r>
            <a:br>
              <a:rPr lang="ru-RU" sz="1600" dirty="0" smtClean="0">
                <a:solidFill>
                  <a:srgbClr val="002060"/>
                </a:solidFill>
                <a:latin typeface="Times New Roman" panose="02020603050405020304" pitchFamily="18" charset="0"/>
                <a:cs typeface="Times New Roman" panose="02020603050405020304" pitchFamily="18" charset="0"/>
              </a:rPr>
            </a:br>
            <a:r>
              <a:rPr lang="ru-RU" sz="1600" dirty="0" smtClean="0">
                <a:solidFill>
                  <a:srgbClr val="002060"/>
                </a:solidFill>
                <a:latin typeface="Times New Roman" panose="02020603050405020304" pitchFamily="18" charset="0"/>
                <a:cs typeface="Times New Roman" panose="02020603050405020304" pitchFamily="18" charset="0"/>
              </a:rPr>
              <a:t>Научно-исследовательский </a:t>
            </a:r>
            <a:r>
              <a:rPr lang="ru-RU" sz="1600" dirty="0">
                <a:solidFill>
                  <a:srgbClr val="002060"/>
                </a:solidFill>
                <a:latin typeface="Times New Roman" panose="02020603050405020304" pitchFamily="18" charset="0"/>
                <a:cs typeface="Times New Roman" panose="02020603050405020304" pitchFamily="18" charset="0"/>
              </a:rPr>
              <a:t>институт репродуктивного здоровья детей, подростков и молодежи.</a:t>
            </a:r>
          </a:p>
        </p:txBody>
      </p:sp>
      <p:sp>
        <p:nvSpPr>
          <p:cNvPr id="3" name="Подзаголовок 2"/>
          <p:cNvSpPr>
            <a:spLocks noGrp="1"/>
          </p:cNvSpPr>
          <p:nvPr>
            <p:ph type="subTitle" idx="1"/>
          </p:nvPr>
        </p:nvSpPr>
        <p:spPr>
          <a:xfrm>
            <a:off x="684212" y="1631853"/>
            <a:ext cx="10682483" cy="1645920"/>
          </a:xfrm>
        </p:spPr>
        <p:txBody>
          <a:bodyPr>
            <a:normAutofit fontScale="92500" lnSpcReduction="10000"/>
          </a:bodyPr>
          <a:lstStyle/>
          <a:p>
            <a:pPr algn="ctr"/>
            <a:r>
              <a:rPr lang="ru-RU" sz="3600" b="1" dirty="0" smtClean="0">
                <a:solidFill>
                  <a:srgbClr val="002060"/>
                </a:solidFill>
              </a:rPr>
              <a:t>Факторы </a:t>
            </a:r>
            <a:r>
              <a:rPr lang="ru-RU" sz="3600" b="1" dirty="0">
                <a:solidFill>
                  <a:srgbClr val="002060"/>
                </a:solidFill>
              </a:rPr>
              <a:t>отказа от курения как профилактика перинатальных осложнений у женщин с никотиновой зависимостью.</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566" y="3151163"/>
            <a:ext cx="5167948" cy="3506634"/>
          </a:xfrm>
          <a:prstGeom prst="rect">
            <a:avLst/>
          </a:prstGeom>
          <a:ln>
            <a:solidFill>
              <a:schemeClr val="accent1"/>
            </a:solidFill>
          </a:ln>
          <a:effectLst>
            <a:softEdge rad="127000"/>
          </a:effectLst>
        </p:spPr>
      </p:pic>
      <p:sp>
        <p:nvSpPr>
          <p:cNvPr id="6" name="Прямоугольник 5"/>
          <p:cNvSpPr/>
          <p:nvPr/>
        </p:nvSpPr>
        <p:spPr>
          <a:xfrm>
            <a:off x="7061982" y="3151163"/>
            <a:ext cx="5130018" cy="3452227"/>
          </a:xfrm>
          <a:prstGeom prst="rect">
            <a:avLst/>
          </a:prstGeom>
        </p:spPr>
        <p:txBody>
          <a:bodyPr wrap="square">
            <a:spAutoFit/>
          </a:bodyPr>
          <a:lstStyle/>
          <a:p>
            <a:pPr>
              <a:spcAft>
                <a:spcPts val="1000"/>
              </a:spcAft>
            </a:pPr>
            <a:r>
              <a:rPr lang="ru-RU" sz="1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Якимович </a:t>
            </a:r>
            <a:r>
              <a:rPr lang="ru-RU" sz="1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В.</a:t>
            </a:r>
            <a:r>
              <a:rPr lang="ru-RU" sz="16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 </a:t>
            </a:r>
            <a:r>
              <a:rPr lang="ru-RU" sz="1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аспирант кафедры акушерства, гинекологии, </a:t>
            </a:r>
            <a:r>
              <a:rPr lang="ru-RU" sz="1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перинатологии</a:t>
            </a:r>
            <a:r>
              <a:rPr lang="ru-RU" sz="1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детской и подростковой гинекологии ФИПО ГОО ВПО ДОННМУ ИМЕНИ М. ГОРЬКОГО                                                                   </a:t>
            </a:r>
            <a:r>
              <a:rPr lang="ru-RU" sz="16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Чайка В.К., </a:t>
            </a:r>
            <a:r>
              <a:rPr lang="ru-RU" sz="1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д.мед.н</a:t>
            </a:r>
            <a:r>
              <a:rPr lang="ru-RU" sz="1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профессор, зав. кафедрой акушерства, гинекологии, </a:t>
            </a:r>
            <a:r>
              <a:rPr lang="ru-RU" sz="1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перинатологии</a:t>
            </a:r>
            <a:r>
              <a:rPr lang="ru-RU" sz="1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детской и подростковой гинекологии ФИПО ГОО ВПО ДОННМУ ИМ.М.ГОРЬКОГО;                                                                            </a:t>
            </a:r>
            <a:r>
              <a:rPr lang="ru-RU" sz="1600" b="1"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Таций</a:t>
            </a:r>
            <a:r>
              <a:rPr lang="ru-RU" sz="16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В.Н</a:t>
            </a:r>
            <a:r>
              <a:rPr lang="ru-RU" sz="1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к.псх.н</a:t>
            </a:r>
            <a:r>
              <a:rPr lang="ru-RU" sz="1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зав. Кризисным центром перинатальной психологии и психотерапии ДРЦОМД; </a:t>
            </a:r>
            <a:r>
              <a:rPr lang="ru-RU" sz="1600" b="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Сметанина С.Р., </a:t>
            </a:r>
            <a:r>
              <a:rPr lang="ru-RU" sz="1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студентка ДОННМУ ИМЕНИ М. ГОРЬКОГО</a:t>
            </a:r>
            <a:r>
              <a:rPr lang="ru-RU"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20003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235569511"/>
              </p:ext>
            </p:extLst>
          </p:nvPr>
        </p:nvGraphicFramePr>
        <p:xfrm>
          <a:off x="682388" y="1678675"/>
          <a:ext cx="10658901" cy="4271751"/>
        </p:xfrm>
        <a:graphic>
          <a:graphicData uri="http://schemas.openxmlformats.org/drawingml/2006/table">
            <a:tbl>
              <a:tblPr bandRow="1">
                <a:tableStyleId>{BC89EF96-8CEA-46FF-86C4-4CE0E7609802}</a:tableStyleId>
              </a:tblPr>
              <a:tblGrid>
                <a:gridCol w="3552967">
                  <a:extLst>
                    <a:ext uri="{9D8B030D-6E8A-4147-A177-3AD203B41FA5}">
                      <a16:colId xmlns:a16="http://schemas.microsoft.com/office/drawing/2014/main" val="20000"/>
                    </a:ext>
                  </a:extLst>
                </a:gridCol>
                <a:gridCol w="3552967">
                  <a:extLst>
                    <a:ext uri="{9D8B030D-6E8A-4147-A177-3AD203B41FA5}">
                      <a16:colId xmlns:a16="http://schemas.microsoft.com/office/drawing/2014/main" val="20001"/>
                    </a:ext>
                  </a:extLst>
                </a:gridCol>
                <a:gridCol w="3552967">
                  <a:extLst>
                    <a:ext uri="{9D8B030D-6E8A-4147-A177-3AD203B41FA5}">
                      <a16:colId xmlns:a16="http://schemas.microsoft.com/office/drawing/2014/main" val="20002"/>
                    </a:ext>
                  </a:extLst>
                </a:gridCol>
              </a:tblGrid>
              <a:tr h="926457">
                <a:tc>
                  <a:txBody>
                    <a:bodyPr/>
                    <a:lstStyle/>
                    <a:p>
                      <a:pPr algn="ctr">
                        <a:lnSpc>
                          <a:spcPct val="115000"/>
                        </a:lnSpc>
                        <a:spcAft>
                          <a:spcPts val="0"/>
                        </a:spcAft>
                      </a:pPr>
                      <a:r>
                        <a:rPr lang="ru-RU" sz="2000" b="1" dirty="0">
                          <a:ln>
                            <a:noFill/>
                          </a:ln>
                          <a:solidFill>
                            <a:srgbClr val="002060"/>
                          </a:solidFill>
                          <a:effectLst/>
                        </a:rPr>
                        <a:t> </a:t>
                      </a:r>
                      <a:r>
                        <a:rPr lang="ru-RU" sz="2000" b="1" dirty="0" smtClean="0">
                          <a:ln>
                            <a:noFill/>
                          </a:ln>
                          <a:solidFill>
                            <a:srgbClr val="002060"/>
                          </a:solidFill>
                          <a:effectLst/>
                        </a:rPr>
                        <a:t>Факторы</a:t>
                      </a:r>
                    </a:p>
                    <a:p>
                      <a:pPr algn="ctr">
                        <a:lnSpc>
                          <a:spcPct val="115000"/>
                        </a:lnSpc>
                        <a:spcAft>
                          <a:spcPts val="0"/>
                        </a:spcAft>
                      </a:pPr>
                      <a:endParaRPr lang="ru-RU" sz="2000" b="1" dirty="0">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000" b="1" dirty="0">
                          <a:ln>
                            <a:noFill/>
                          </a:ln>
                          <a:solidFill>
                            <a:srgbClr val="002060"/>
                          </a:solidFill>
                          <a:effectLst/>
                        </a:rPr>
                        <a:t>1 группа, возобновившие курение</a:t>
                      </a:r>
                      <a:endParaRPr lang="ru-RU" sz="2000" b="1" dirty="0">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000" b="1" dirty="0">
                          <a:ln>
                            <a:noFill/>
                          </a:ln>
                          <a:solidFill>
                            <a:srgbClr val="002060"/>
                          </a:solidFill>
                          <a:effectLst/>
                        </a:rPr>
                        <a:t>2 группа, отказавшиеся от курения</a:t>
                      </a:r>
                      <a:endParaRPr lang="ru-RU" sz="2000" b="1" dirty="0">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653157">
                <a:tc>
                  <a:txBody>
                    <a:bodyPr/>
                    <a:lstStyle/>
                    <a:p>
                      <a:pPr>
                        <a:lnSpc>
                          <a:spcPct val="115000"/>
                        </a:lnSpc>
                        <a:spcAft>
                          <a:spcPts val="0"/>
                        </a:spcAft>
                      </a:pPr>
                      <a:r>
                        <a:rPr lang="ru-RU" sz="1800" b="1" dirty="0">
                          <a:ln>
                            <a:noFill/>
                          </a:ln>
                          <a:solidFill>
                            <a:srgbClr val="002060"/>
                          </a:solidFill>
                          <a:effectLst/>
                        </a:rPr>
                        <a:t>Раздражительность и тяга к табаку</a:t>
                      </a:r>
                      <a:endParaRPr lang="ru-RU" sz="1800" b="1" dirty="0">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u-RU" sz="1800" b="1" dirty="0">
                          <a:ln>
                            <a:noFill/>
                          </a:ln>
                          <a:solidFill>
                            <a:srgbClr val="002060"/>
                          </a:solidFill>
                          <a:effectLst/>
                        </a:rPr>
                        <a:t>               75%</a:t>
                      </a:r>
                      <a:endParaRPr lang="ru-RU" sz="1800" b="1" dirty="0">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u-RU" sz="1800" b="1" dirty="0">
                          <a:ln>
                            <a:noFill/>
                          </a:ln>
                          <a:solidFill>
                            <a:srgbClr val="002060"/>
                          </a:solidFill>
                          <a:effectLst/>
                        </a:rPr>
                        <a:t>              40%        </a:t>
                      </a:r>
                      <a:endParaRPr lang="ru-RU" sz="1800" b="1" dirty="0">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09745">
                <a:tc>
                  <a:txBody>
                    <a:bodyPr/>
                    <a:lstStyle/>
                    <a:p>
                      <a:pPr>
                        <a:lnSpc>
                          <a:spcPct val="115000"/>
                        </a:lnSpc>
                        <a:spcAft>
                          <a:spcPts val="0"/>
                        </a:spcAft>
                      </a:pPr>
                      <a:r>
                        <a:rPr lang="ru-RU" sz="1800" b="1" dirty="0">
                          <a:ln>
                            <a:noFill/>
                          </a:ln>
                          <a:solidFill>
                            <a:srgbClr val="002060"/>
                          </a:solidFill>
                          <a:effectLst/>
                        </a:rPr>
                        <a:t>Беспокойство  и нетерпеливость</a:t>
                      </a:r>
                      <a:endParaRPr lang="ru-RU" sz="1800" b="1" dirty="0">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u-RU" sz="1800" b="1">
                          <a:ln>
                            <a:noFill/>
                          </a:ln>
                          <a:solidFill>
                            <a:srgbClr val="002060"/>
                          </a:solidFill>
                          <a:effectLst/>
                        </a:rPr>
                        <a:t>                60%</a:t>
                      </a:r>
                      <a:endParaRPr lang="ru-RU" sz="1800" b="1">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u-RU" sz="1800" b="1">
                          <a:ln>
                            <a:noFill/>
                          </a:ln>
                          <a:solidFill>
                            <a:srgbClr val="002060"/>
                          </a:solidFill>
                          <a:effectLst/>
                        </a:rPr>
                        <a:t>               25%</a:t>
                      </a:r>
                      <a:endParaRPr lang="ru-RU" sz="1800" b="1">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653157">
                <a:tc>
                  <a:txBody>
                    <a:bodyPr/>
                    <a:lstStyle/>
                    <a:p>
                      <a:pPr>
                        <a:lnSpc>
                          <a:spcPct val="115000"/>
                        </a:lnSpc>
                        <a:spcAft>
                          <a:spcPts val="0"/>
                        </a:spcAft>
                      </a:pPr>
                      <a:r>
                        <a:rPr lang="ru-RU" sz="1800" b="1">
                          <a:ln>
                            <a:noFill/>
                          </a:ln>
                          <a:solidFill>
                            <a:srgbClr val="002060"/>
                          </a:solidFill>
                          <a:effectLst/>
                        </a:rPr>
                        <a:t> Не заметили ухудшений, изменений в самочувствии</a:t>
                      </a:r>
                      <a:endParaRPr lang="ru-RU" sz="1800" b="1">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u-RU" sz="1800" b="1" dirty="0">
                          <a:ln>
                            <a:noFill/>
                          </a:ln>
                          <a:solidFill>
                            <a:srgbClr val="002060"/>
                          </a:solidFill>
                          <a:effectLst/>
                        </a:rPr>
                        <a:t>                 10%</a:t>
                      </a:r>
                      <a:endParaRPr lang="ru-RU" sz="1800" b="1" dirty="0">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u-RU" sz="1800" b="1">
                          <a:ln>
                            <a:noFill/>
                          </a:ln>
                          <a:solidFill>
                            <a:srgbClr val="002060"/>
                          </a:solidFill>
                          <a:effectLst/>
                        </a:rPr>
                        <a:t>               25%</a:t>
                      </a:r>
                      <a:endParaRPr lang="ru-RU" sz="1800" b="1">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09745">
                <a:tc>
                  <a:txBody>
                    <a:bodyPr/>
                    <a:lstStyle/>
                    <a:p>
                      <a:pPr>
                        <a:lnSpc>
                          <a:spcPct val="115000"/>
                        </a:lnSpc>
                        <a:spcAft>
                          <a:spcPts val="0"/>
                        </a:spcAft>
                      </a:pPr>
                      <a:r>
                        <a:rPr lang="ru-RU" sz="1800" b="1">
                          <a:ln>
                            <a:noFill/>
                          </a:ln>
                          <a:solidFill>
                            <a:srgbClr val="002060"/>
                          </a:solidFill>
                          <a:effectLst/>
                        </a:rPr>
                        <a:t>Чувство тревоги</a:t>
                      </a:r>
                      <a:endParaRPr lang="ru-RU" sz="1800" b="1">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u-RU" sz="1800" b="1" dirty="0">
                          <a:ln>
                            <a:noFill/>
                          </a:ln>
                          <a:solidFill>
                            <a:srgbClr val="002060"/>
                          </a:solidFill>
                          <a:effectLst/>
                        </a:rPr>
                        <a:t>                  20%</a:t>
                      </a:r>
                      <a:endParaRPr lang="ru-RU" sz="1800" b="1" dirty="0">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u-RU" sz="1800" b="1">
                          <a:ln>
                            <a:noFill/>
                          </a:ln>
                          <a:solidFill>
                            <a:srgbClr val="002060"/>
                          </a:solidFill>
                          <a:effectLst/>
                        </a:rPr>
                        <a:t>                5%</a:t>
                      </a:r>
                      <a:endParaRPr lang="ru-RU" sz="1800" b="1">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09745">
                <a:tc>
                  <a:txBody>
                    <a:bodyPr/>
                    <a:lstStyle/>
                    <a:p>
                      <a:pPr>
                        <a:lnSpc>
                          <a:spcPct val="115000"/>
                        </a:lnSpc>
                        <a:spcAft>
                          <a:spcPts val="0"/>
                        </a:spcAft>
                      </a:pPr>
                      <a:r>
                        <a:rPr lang="ru-RU" sz="1800" b="1">
                          <a:ln>
                            <a:noFill/>
                          </a:ln>
                          <a:solidFill>
                            <a:srgbClr val="002060"/>
                          </a:solidFill>
                          <a:effectLst/>
                        </a:rPr>
                        <a:t>Голод, сонливость</a:t>
                      </a:r>
                      <a:endParaRPr lang="ru-RU" sz="1800" b="1">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u-RU" sz="1800" b="1" dirty="0">
                          <a:ln>
                            <a:noFill/>
                          </a:ln>
                          <a:solidFill>
                            <a:srgbClr val="002060"/>
                          </a:solidFill>
                          <a:effectLst/>
                        </a:rPr>
                        <a:t>                    -</a:t>
                      </a:r>
                      <a:endParaRPr lang="ru-RU" sz="1800" b="1" dirty="0">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u-RU" sz="1800" b="1" dirty="0">
                          <a:ln>
                            <a:noFill/>
                          </a:ln>
                          <a:solidFill>
                            <a:srgbClr val="002060"/>
                          </a:solidFill>
                          <a:effectLst/>
                        </a:rPr>
                        <a:t>               10%</a:t>
                      </a:r>
                      <a:endParaRPr lang="ru-RU" sz="1800" b="1" dirty="0">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509745">
                <a:tc>
                  <a:txBody>
                    <a:bodyPr/>
                    <a:lstStyle/>
                    <a:p>
                      <a:pPr>
                        <a:lnSpc>
                          <a:spcPct val="115000"/>
                        </a:lnSpc>
                        <a:spcAft>
                          <a:spcPts val="0"/>
                        </a:spcAft>
                      </a:pPr>
                      <a:r>
                        <a:rPr lang="ru-RU" sz="1800" b="1" dirty="0">
                          <a:ln>
                            <a:noFill/>
                          </a:ln>
                          <a:solidFill>
                            <a:srgbClr val="002060"/>
                          </a:solidFill>
                          <a:effectLst/>
                        </a:rPr>
                        <a:t>Головные боли</a:t>
                      </a:r>
                      <a:endParaRPr lang="ru-RU" sz="1800" b="1" dirty="0">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u-RU" sz="1800" b="1" dirty="0">
                          <a:ln>
                            <a:noFill/>
                          </a:ln>
                          <a:solidFill>
                            <a:srgbClr val="002060"/>
                          </a:solidFill>
                          <a:effectLst/>
                        </a:rPr>
                        <a:t>                    -</a:t>
                      </a:r>
                      <a:endParaRPr lang="ru-RU" sz="1800" b="1" dirty="0">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u-RU" sz="1800" b="1" dirty="0">
                          <a:ln>
                            <a:noFill/>
                          </a:ln>
                          <a:solidFill>
                            <a:srgbClr val="002060"/>
                          </a:solidFill>
                          <a:effectLst/>
                        </a:rPr>
                        <a:t>               10%</a:t>
                      </a:r>
                      <a:endParaRPr lang="ru-RU" sz="1800" b="1" dirty="0">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
        <p:nvSpPr>
          <p:cNvPr id="6" name="Прямоугольник 5"/>
          <p:cNvSpPr/>
          <p:nvPr/>
        </p:nvSpPr>
        <p:spPr>
          <a:xfrm>
            <a:off x="-227464" y="253452"/>
            <a:ext cx="12037327" cy="954107"/>
          </a:xfrm>
          <a:prstGeom prst="rect">
            <a:avLst/>
          </a:prstGeom>
        </p:spPr>
        <p:txBody>
          <a:bodyPr wrap="square">
            <a:spAutoFit/>
          </a:bodyPr>
          <a:lstStyle/>
          <a:p>
            <a:pPr algn="ctr"/>
            <a:r>
              <a:rPr lang="ru-RU" sz="2800" b="1" dirty="0" smtClean="0">
                <a:solidFill>
                  <a:srgbClr val="002060"/>
                </a:solidFill>
              </a:rPr>
              <a:t>Изменения самочувствия при отказе и прекращении курения у беременных.</a:t>
            </a:r>
            <a:endParaRPr lang="ru-RU" sz="2800" b="1" dirty="0">
              <a:solidFill>
                <a:srgbClr val="002060"/>
              </a:solidFill>
            </a:endParaRPr>
          </a:p>
        </p:txBody>
      </p:sp>
    </p:spTree>
    <p:extLst>
      <p:ext uri="{BB962C8B-B14F-4D97-AF65-F5344CB8AC3E}">
        <p14:creationId xmlns:p14="http://schemas.microsoft.com/office/powerpoint/2010/main" val="152629121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6603" y="121020"/>
            <a:ext cx="11395881" cy="3970318"/>
          </a:xfrm>
          <a:prstGeom prst="rect">
            <a:avLst/>
          </a:prstGeom>
        </p:spPr>
        <p:txBody>
          <a:bodyPr wrap="square">
            <a:spAutoFit/>
          </a:bodyPr>
          <a:lstStyle/>
          <a:p>
            <a:pPr algn="just"/>
            <a:r>
              <a:rPr lang="ru-RU" dirty="0" smtClean="0">
                <a:solidFill>
                  <a:srgbClr val="002060"/>
                </a:solidFill>
              </a:rPr>
              <a:t>У возобновивших курение беременных чаще встречается тяга к табаку, нетерпеливость, беспокойство, раздражительность, чувство тревоги и меньшая часть из них, по сравнению с результативно отказавшимися от курения беременными не наблюдала никаких - либо изменений самочувствия.   На вопрос о том, какие же факторы помогли беременным женщинам отказаться от курения, </a:t>
            </a:r>
            <a:r>
              <a:rPr lang="ru-RU" b="1" dirty="0" smtClean="0">
                <a:solidFill>
                  <a:srgbClr val="002060"/>
                </a:solidFill>
              </a:rPr>
              <a:t>55% </a:t>
            </a:r>
            <a:r>
              <a:rPr lang="ru-RU" dirty="0" smtClean="0">
                <a:solidFill>
                  <a:srgbClr val="002060"/>
                </a:solidFill>
              </a:rPr>
              <a:t>результативно отказавшихся от курения, что смогли бросить курение благодаря собственным усилиям и силе воли, убежденности, целеустремленности и поддерживающей индивидуальной коррекции с психологом.  Беременные женщины, отказавшиеся от курения, на вопрос о том, что помогло, поддержало их в начальный период, так и отвечали: «Собственные убеждения», «Осознанное решение стать мамой», «Цель бросить, ради здоровья малыша и своего в том числе», «Просто сказала себе: «Хватит! Стоп!» и т.д. Другой значительной доле – </a:t>
            </a:r>
            <a:r>
              <a:rPr lang="ru-RU" b="1" dirty="0" smtClean="0">
                <a:solidFill>
                  <a:srgbClr val="002060"/>
                </a:solidFill>
              </a:rPr>
              <a:t>30% </a:t>
            </a:r>
            <a:r>
              <a:rPr lang="ru-RU" dirty="0" smtClean="0">
                <a:solidFill>
                  <a:srgbClr val="002060"/>
                </a:solidFill>
              </a:rPr>
              <a:t>опрошенных – в этом помогла социальная поддержка (родственники, друзья, супруг, группы в социальных сетях).  Обеим группам задан вопрос об альтернативах, которые они находили взамен курения. Оказалось, что </a:t>
            </a:r>
            <a:r>
              <a:rPr lang="ru-RU" b="1" dirty="0" smtClean="0">
                <a:solidFill>
                  <a:srgbClr val="002060"/>
                </a:solidFill>
              </a:rPr>
              <a:t>55% </a:t>
            </a:r>
            <a:r>
              <a:rPr lang="ru-RU" dirty="0" smtClean="0">
                <a:solidFill>
                  <a:srgbClr val="002060"/>
                </a:solidFill>
              </a:rPr>
              <a:t>отказавшихся от курения беременных ничем его не заменяли. Тогда как </a:t>
            </a:r>
            <a:r>
              <a:rPr lang="ru-RU" b="1" dirty="0" smtClean="0">
                <a:solidFill>
                  <a:srgbClr val="002060"/>
                </a:solidFill>
              </a:rPr>
              <a:t>55% </a:t>
            </a:r>
            <a:r>
              <a:rPr lang="ru-RU" dirty="0" smtClean="0">
                <a:solidFill>
                  <a:srgbClr val="002060"/>
                </a:solidFill>
              </a:rPr>
              <a:t>беременных, вернувшихся к курению, в качестве альтернативы употребляли еду и напитки (шоколад, леденцы, жвачку, чай и  кофе). И наоборот: </a:t>
            </a:r>
            <a:r>
              <a:rPr lang="ru-RU" b="1" dirty="0" smtClean="0">
                <a:solidFill>
                  <a:srgbClr val="002060"/>
                </a:solidFill>
              </a:rPr>
              <a:t>30% </a:t>
            </a:r>
            <a:r>
              <a:rPr lang="ru-RU" dirty="0" smtClean="0">
                <a:solidFill>
                  <a:srgbClr val="002060"/>
                </a:solidFill>
              </a:rPr>
              <a:t>бросивших заменяли сигареты едой, а </a:t>
            </a:r>
            <a:r>
              <a:rPr lang="ru-RU" b="1" dirty="0" smtClean="0">
                <a:solidFill>
                  <a:srgbClr val="002060"/>
                </a:solidFill>
              </a:rPr>
              <a:t>20% </a:t>
            </a:r>
            <a:r>
              <a:rPr lang="ru-RU" dirty="0" smtClean="0">
                <a:solidFill>
                  <a:srgbClr val="002060"/>
                </a:solidFill>
              </a:rPr>
              <a:t>возобновивших курение никаких альтернатив ему не искали. </a:t>
            </a:r>
            <a:endParaRPr lang="ru-RU" dirty="0">
              <a:solidFill>
                <a:srgbClr val="00206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4333" y="4091338"/>
            <a:ext cx="8161363" cy="2623361"/>
          </a:xfrm>
          <a:prstGeom prst="rect">
            <a:avLst/>
          </a:prstGeom>
          <a:effectLst>
            <a:softEdge rad="127000"/>
          </a:effectLst>
        </p:spPr>
      </p:pic>
    </p:spTree>
    <p:extLst>
      <p:ext uri="{BB962C8B-B14F-4D97-AF65-F5344CB8AC3E}">
        <p14:creationId xmlns:p14="http://schemas.microsoft.com/office/powerpoint/2010/main" val="1785385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2914" y="498608"/>
            <a:ext cx="6096000" cy="4524315"/>
          </a:xfrm>
          <a:prstGeom prst="rect">
            <a:avLst/>
          </a:prstGeom>
        </p:spPr>
        <p:txBody>
          <a:bodyPr>
            <a:spAutoFit/>
          </a:bodyPr>
          <a:lstStyle/>
          <a:p>
            <a:r>
              <a:rPr lang="ru-RU" sz="2400" dirty="0" smtClean="0">
                <a:solidFill>
                  <a:srgbClr val="002060"/>
                </a:solidFill>
              </a:rPr>
              <a:t>Таким образом, потребность замены более выражена у беременных, не сумевших отказаться от курения, то есть они имеют более выраженную зависимость и, соответственно им сложнее, чем успешно отказавшимся,  поддерживать себя, задействовав силу воли. Эти предположения согласуются с выявленным в нашем исследовании таким значимым фактором отказа от курения, поддерживающим мотивацию у беременных достигших цели, как сила воли.</a:t>
            </a:r>
            <a:endParaRPr lang="ru-RU" sz="2400" dirty="0">
              <a:solidFill>
                <a:srgbClr val="00206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8914" y="2579427"/>
            <a:ext cx="5677468" cy="3994433"/>
          </a:xfrm>
          <a:prstGeom prst="rect">
            <a:avLst/>
          </a:prstGeom>
          <a:effectLst>
            <a:softEdge rad="127000"/>
          </a:effectLst>
        </p:spPr>
      </p:pic>
    </p:spTree>
    <p:extLst>
      <p:ext uri="{BB962C8B-B14F-4D97-AF65-F5344CB8AC3E}">
        <p14:creationId xmlns:p14="http://schemas.microsoft.com/office/powerpoint/2010/main" val="178570922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0127" y="450378"/>
            <a:ext cx="5459104" cy="4339650"/>
          </a:xfrm>
          <a:prstGeom prst="rect">
            <a:avLst/>
          </a:prstGeom>
        </p:spPr>
        <p:txBody>
          <a:bodyPr wrap="square">
            <a:spAutoFit/>
          </a:bodyPr>
          <a:lstStyle/>
          <a:p>
            <a:pPr algn="ctr"/>
            <a:r>
              <a:rPr lang="ru-RU" sz="2400" b="1" dirty="0" smtClean="0">
                <a:solidFill>
                  <a:srgbClr val="002060"/>
                </a:solidFill>
              </a:rPr>
              <a:t>   </a:t>
            </a:r>
            <a:r>
              <a:rPr lang="ru-RU" dirty="0" smtClean="0">
                <a:solidFill>
                  <a:srgbClr val="002060"/>
                </a:solidFill>
              </a:rPr>
              <a:t>                                                                                                                                      </a:t>
            </a:r>
          </a:p>
          <a:p>
            <a:pPr algn="just"/>
            <a:r>
              <a:rPr lang="ru-RU" b="1" dirty="0" smtClean="0">
                <a:solidFill>
                  <a:srgbClr val="002060"/>
                </a:solidFill>
              </a:rPr>
              <a:t> 1. </a:t>
            </a:r>
            <a:r>
              <a:rPr lang="ru-RU" dirty="0" smtClean="0">
                <a:solidFill>
                  <a:srgbClr val="002060"/>
                </a:solidFill>
              </a:rPr>
              <a:t>Основными факторами прекращения курения беременных как окончательно бросивших, так и для предпринимавших попытки, являются: забота о своем здоровье и будущего ребенка; желание соответствовать здоровому образу жизни, социальным нормам и общественному мнению и реже избегание материальных расходов на курение.                                                                                                                                    </a:t>
            </a:r>
            <a:r>
              <a:rPr lang="ru-RU" b="1" dirty="0" smtClean="0">
                <a:solidFill>
                  <a:srgbClr val="002060"/>
                </a:solidFill>
              </a:rPr>
              <a:t>2. </a:t>
            </a:r>
            <a:r>
              <a:rPr lang="ru-RU" dirty="0" smtClean="0">
                <a:solidFill>
                  <a:srgbClr val="002060"/>
                </a:solidFill>
              </a:rPr>
              <a:t>Факторами, способствующими возобновлению курения, являются известные симптомы отмены никотина (тяга к табаку, подавленность, сниженный фон настроения, раздражительность, напряженность, беспокойство, нетерпеливость), а также провокации окружающих курильщиков, в число которых входит пример матери.</a:t>
            </a:r>
            <a:endParaRPr lang="ru-RU" dirty="0">
              <a:solidFill>
                <a:srgbClr val="002060"/>
              </a:solidFill>
            </a:endParaRPr>
          </a:p>
        </p:txBody>
      </p:sp>
      <p:sp>
        <p:nvSpPr>
          <p:cNvPr id="5" name="Прямоугольник 4"/>
          <p:cNvSpPr/>
          <p:nvPr/>
        </p:nvSpPr>
        <p:spPr>
          <a:xfrm>
            <a:off x="5795750" y="912042"/>
            <a:ext cx="6096000" cy="3693319"/>
          </a:xfrm>
          <a:prstGeom prst="rect">
            <a:avLst/>
          </a:prstGeom>
        </p:spPr>
        <p:txBody>
          <a:bodyPr>
            <a:spAutoFit/>
          </a:bodyPr>
          <a:lstStyle/>
          <a:p>
            <a:pPr algn="just"/>
            <a:r>
              <a:rPr lang="ru-RU" b="1" dirty="0" smtClean="0">
                <a:solidFill>
                  <a:srgbClr val="002060"/>
                </a:solidFill>
              </a:rPr>
              <a:t>3. </a:t>
            </a:r>
            <a:r>
              <a:rPr lang="ru-RU" dirty="0" smtClean="0">
                <a:solidFill>
                  <a:srgbClr val="002060"/>
                </a:solidFill>
              </a:rPr>
              <a:t>Полученные нами результаты показывают, что программы прекращения курения среди беременных должны учитывать влияние социального окружения, а также нацеливаться на навыки противостояния социальному давлению прибегнуть к сигарете.  Женщина, пытающаяся выполнить программу прекращения курения, должна получать помощь со стороны поддерживающего его социального, а главное семейного окружения.                </a:t>
            </a:r>
          </a:p>
          <a:p>
            <a:pPr algn="just"/>
            <a:r>
              <a:rPr lang="ru-RU" b="1" dirty="0" smtClean="0">
                <a:solidFill>
                  <a:srgbClr val="002060"/>
                </a:solidFill>
              </a:rPr>
              <a:t> 4. </a:t>
            </a:r>
            <a:r>
              <a:rPr lang="ru-RU" dirty="0" smtClean="0">
                <a:solidFill>
                  <a:srgbClr val="002060"/>
                </a:solidFill>
              </a:rPr>
              <a:t>Согласно результатам нашего исследования, информированность, мотивационные факторы и сложности, с которыми сталкиваются успешно бросившие и предпринимаемые попытки отказаться от курения, принципиально не отличаются. </a:t>
            </a:r>
            <a:endParaRPr lang="ru-RU" dirty="0">
              <a:solidFill>
                <a:srgbClr val="002060"/>
              </a:solidFill>
            </a:endParaRPr>
          </a:p>
        </p:txBody>
      </p:sp>
      <p:sp>
        <p:nvSpPr>
          <p:cNvPr id="6" name="Прямоугольник 5"/>
          <p:cNvSpPr/>
          <p:nvPr/>
        </p:nvSpPr>
        <p:spPr>
          <a:xfrm>
            <a:off x="4855524" y="157990"/>
            <a:ext cx="1880451" cy="584775"/>
          </a:xfrm>
          <a:prstGeom prst="rect">
            <a:avLst/>
          </a:prstGeom>
        </p:spPr>
        <p:txBody>
          <a:bodyPr wrap="none">
            <a:spAutoFit/>
          </a:bodyPr>
          <a:lstStyle/>
          <a:p>
            <a:r>
              <a:rPr lang="ru-RU" sz="3200" b="1" dirty="0" smtClean="0">
                <a:solidFill>
                  <a:srgbClr val="002060"/>
                </a:solidFill>
              </a:rPr>
              <a:t>Выводы </a:t>
            </a:r>
            <a:r>
              <a:rPr lang="ru-RU" dirty="0" smtClean="0"/>
              <a:t> </a:t>
            </a:r>
            <a:endParaRPr lang="ru-RU"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6430" y="4796429"/>
            <a:ext cx="3107708" cy="1904621"/>
          </a:xfrm>
          <a:prstGeom prst="rect">
            <a:avLst/>
          </a:prstGeom>
          <a:effectLst>
            <a:softEdge rad="127000"/>
          </a:effectLst>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8750" y="4605361"/>
            <a:ext cx="6350000" cy="2159801"/>
          </a:xfrm>
          <a:prstGeom prst="rect">
            <a:avLst/>
          </a:prstGeom>
          <a:effectLst>
            <a:softEdge rad="127000"/>
          </a:effectLst>
        </p:spPr>
      </p:pic>
    </p:spTree>
    <p:extLst>
      <p:ext uri="{BB962C8B-B14F-4D97-AF65-F5344CB8AC3E}">
        <p14:creationId xmlns:p14="http://schemas.microsoft.com/office/powerpoint/2010/main" val="86435239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77217" y="885800"/>
            <a:ext cx="6701051" cy="5078313"/>
          </a:xfrm>
          <a:prstGeom prst="rect">
            <a:avLst/>
          </a:prstGeom>
        </p:spPr>
        <p:txBody>
          <a:bodyPr wrap="square">
            <a:spAutoFit/>
          </a:bodyPr>
          <a:lstStyle/>
          <a:p>
            <a:r>
              <a:rPr lang="ru-RU" dirty="0" smtClean="0"/>
              <a:t> </a:t>
            </a:r>
            <a:r>
              <a:rPr lang="ru-RU" dirty="0" smtClean="0">
                <a:solidFill>
                  <a:srgbClr val="002060"/>
                </a:solidFill>
              </a:rPr>
              <a:t>В</a:t>
            </a:r>
            <a:r>
              <a:rPr lang="ru-RU" u="sng" dirty="0" smtClean="0">
                <a:solidFill>
                  <a:srgbClr val="002060"/>
                </a:solidFill>
              </a:rPr>
              <a:t> заключение </a:t>
            </a:r>
            <a:r>
              <a:rPr lang="ru-RU" dirty="0" smtClean="0">
                <a:solidFill>
                  <a:srgbClr val="002060"/>
                </a:solidFill>
              </a:rPr>
              <a:t>еще раз обратить внимание, что большая часть окончательно отказавшихся от курения беременных на открытые вопросы в разных формулировках отвечали, что применяли для этого значительные волевые усилия, благодаря поддерживающей психотерапии. Следовательно, мы полагаем, что важным элементом успешного прекращения курения является признание  курильщиками того, что они сами должны и могут осуществлять контроль над своими мыслями, желаниями и действиями. Поэтому работа с волевой сферой личности бросающего курение человека, от которой, как можно предположить по результатам исследования, зависит итог, крайне важна при психологической помощи курящим беременным. Соответственно, обучение навыкам саморегуляции. Выработка активной позиции, помощь в принятии личностной ответственности, постоянном осознании своей цели и развитии навыков саморефлексии – все это, по нашему мнению, позволит поддерживать мотивацию на достаточном уровне и достичь успеха в отказе от курения и  в профилактике перинатальных осложнений.</a:t>
            </a:r>
            <a:endParaRPr lang="ru-RU" dirty="0">
              <a:solidFill>
                <a:srgbClr val="00206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909" y="885800"/>
            <a:ext cx="5022945" cy="4982737"/>
          </a:xfrm>
          <a:prstGeom prst="rect">
            <a:avLst/>
          </a:prstGeom>
          <a:effectLst>
            <a:softEdge rad="127000"/>
          </a:effectLst>
        </p:spPr>
      </p:pic>
    </p:spTree>
    <p:extLst>
      <p:ext uri="{BB962C8B-B14F-4D97-AF65-F5344CB8AC3E}">
        <p14:creationId xmlns:p14="http://schemas.microsoft.com/office/powerpoint/2010/main" val="235311447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43521" y="269123"/>
            <a:ext cx="7671331" cy="1015663"/>
          </a:xfrm>
          <a:prstGeom prst="rect">
            <a:avLst/>
          </a:prstGeom>
          <a:effectLst>
            <a:reflection blurRad="6350" stA="50000" endA="300" endPos="90000" dir="5400000" sy="-100000" algn="bl" rotWithShape="0"/>
          </a:effectLst>
        </p:spPr>
        <p:txBody>
          <a:bodyPr wrap="none">
            <a:spAutoFit/>
          </a:bodyPr>
          <a:lstStyle/>
          <a:p>
            <a:r>
              <a:rPr lang="ru-RU" sz="6000" b="1" dirty="0" smtClean="0">
                <a:solidFill>
                  <a:srgbClr val="002060"/>
                </a:solidFill>
              </a:rPr>
              <a:t>спасибо за внимание!</a:t>
            </a:r>
            <a:endParaRPr lang="ru-RU" sz="6000" b="1" dirty="0">
              <a:solidFill>
                <a:srgbClr val="00206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2072" y="2265528"/>
            <a:ext cx="8980228" cy="4299045"/>
          </a:xfrm>
          <a:prstGeom prst="rect">
            <a:avLst/>
          </a:prstGeom>
          <a:effectLst>
            <a:softEdge rad="127000"/>
          </a:effectLst>
        </p:spPr>
      </p:pic>
    </p:spTree>
    <p:extLst>
      <p:ext uri="{BB962C8B-B14F-4D97-AF65-F5344CB8AC3E}">
        <p14:creationId xmlns:p14="http://schemas.microsoft.com/office/powerpoint/2010/main" val="2105697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6604" y="0"/>
            <a:ext cx="11382231" cy="3073527"/>
          </a:xfrm>
        </p:spPr>
        <p:txBody>
          <a:bodyPr>
            <a:noAutofit/>
          </a:bodyPr>
          <a:lstStyle/>
          <a:p>
            <a:pPr algn="just"/>
            <a:r>
              <a:rPr lang="ru-RU" sz="2000" dirty="0" smtClean="0">
                <a:solidFill>
                  <a:srgbClr val="002060"/>
                </a:solidFill>
                <a:latin typeface="+mn-lt"/>
              </a:rPr>
              <a:t>В </a:t>
            </a:r>
            <a:r>
              <a:rPr lang="ru-RU" sz="2000" dirty="0">
                <a:solidFill>
                  <a:srgbClr val="002060"/>
                </a:solidFill>
                <a:latin typeface="+mn-lt"/>
              </a:rPr>
              <a:t>современном мире </a:t>
            </a:r>
            <a:r>
              <a:rPr lang="ru-RU" sz="2000" dirty="0" err="1">
                <a:solidFill>
                  <a:srgbClr val="002060"/>
                </a:solidFill>
                <a:latin typeface="+mn-lt"/>
              </a:rPr>
              <a:t>табакокурение</a:t>
            </a:r>
            <a:r>
              <a:rPr lang="ru-RU" sz="2000" dirty="0">
                <a:solidFill>
                  <a:srgbClr val="002060"/>
                </a:solidFill>
                <a:latin typeface="+mn-lt"/>
              </a:rPr>
              <a:t> играет роль разрушительного фактора репродуктивного здоровья женского организма и будущего ребенка и является актуальным  и в ХХI веке. В настоящие время вопрос внутриутробного здоровья целого поколения превратился в предмет особого внимания. Компоненты табачного дыма обладают способностью проникать в ткани плода в более значительной степени через организм матери. Степень этого риска возрастает при увеличении количества выкуренных сигарет в день, неделю, месяц. </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1247" y="2606724"/>
            <a:ext cx="5076967" cy="4012440"/>
          </a:xfrm>
          <a:ln>
            <a:solidFill>
              <a:schemeClr val="accent1"/>
            </a:solidFill>
          </a:ln>
          <a:effectLst>
            <a:softEdge rad="127000"/>
          </a:effectLst>
        </p:spPr>
      </p:pic>
    </p:spTree>
    <p:extLst>
      <p:ext uri="{BB962C8B-B14F-4D97-AF65-F5344CB8AC3E}">
        <p14:creationId xmlns:p14="http://schemas.microsoft.com/office/powerpoint/2010/main" val="2061727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784" y="488539"/>
            <a:ext cx="11259403" cy="2705038"/>
          </a:xfrm>
        </p:spPr>
        <p:txBody>
          <a:bodyPr>
            <a:normAutofit/>
          </a:bodyPr>
          <a:lstStyle/>
          <a:p>
            <a:r>
              <a:rPr lang="ru-RU" sz="1800" dirty="0">
                <a:solidFill>
                  <a:srgbClr val="002060"/>
                </a:solidFill>
                <a:latin typeface="Times New Roman" panose="02020603050405020304" pitchFamily="18" charset="0"/>
                <a:cs typeface="Times New Roman" panose="02020603050405020304" pitchFamily="18" charset="0"/>
              </a:rPr>
              <a:t>Таким образом, курение беременных женщин наносит непоправимый вред их здоровью и влечет за собой патологические изменения в организме матери и еще не родившегося ребенка. Статистические данные опросов населения  показывают, что около 70%  курящих людей хотели бы бросить курить. Однако самостоятельно отказаться от курения для многих очень трудно, что определяется никотиновой зависимостью и другими патофизиологическими механизмами воздействия табака.</a:t>
            </a:r>
          </a:p>
        </p:txBody>
      </p:sp>
      <p:pic>
        <p:nvPicPr>
          <p:cNvPr id="4" name="Рисунок 3"/>
          <p:cNvPicPr>
            <a:picLocks noChangeAspect="1"/>
          </p:cNvPicPr>
          <p:nvPr/>
        </p:nvPicPr>
        <p:blipFill>
          <a:blip r:embed="rId2"/>
          <a:stretch>
            <a:fillRect/>
          </a:stretch>
        </p:blipFill>
        <p:spPr>
          <a:xfrm>
            <a:off x="1592239" y="2661313"/>
            <a:ext cx="10226722" cy="3698543"/>
          </a:xfrm>
          <a:prstGeom prst="rect">
            <a:avLst/>
          </a:prstGeom>
          <a:effectLst>
            <a:softEdge rad="127000"/>
          </a:effectLst>
        </p:spPr>
      </p:pic>
    </p:spTree>
    <p:extLst>
      <p:ext uri="{BB962C8B-B14F-4D97-AF65-F5344CB8AC3E}">
        <p14:creationId xmlns:p14="http://schemas.microsoft.com/office/powerpoint/2010/main" val="405079242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376" y="0"/>
            <a:ext cx="11204812" cy="2838734"/>
          </a:xfrm>
        </p:spPr>
        <p:txBody>
          <a:bodyPr>
            <a:noAutofit/>
          </a:bodyPr>
          <a:lstStyle/>
          <a:p>
            <a:pPr algn="just"/>
            <a:r>
              <a:rPr lang="ru-RU" sz="1800" dirty="0">
                <a:solidFill>
                  <a:srgbClr val="002060"/>
                </a:solidFill>
                <a:latin typeface="+mn-lt"/>
              </a:rPr>
              <a:t>Исследования, проведенные американскими учеными Дж. </a:t>
            </a:r>
            <a:r>
              <a:rPr lang="ru-RU" sz="1800" dirty="0" err="1">
                <a:solidFill>
                  <a:srgbClr val="002060"/>
                </a:solidFill>
                <a:latin typeface="+mn-lt"/>
              </a:rPr>
              <a:t>Прохазка</a:t>
            </a:r>
            <a:r>
              <a:rPr lang="ru-RU" sz="1800" dirty="0">
                <a:solidFill>
                  <a:srgbClr val="002060"/>
                </a:solidFill>
                <a:latin typeface="+mn-lt"/>
              </a:rPr>
              <a:t> и </a:t>
            </a:r>
            <a:r>
              <a:rPr lang="ru-RU" sz="1800" dirty="0" err="1">
                <a:solidFill>
                  <a:srgbClr val="002060"/>
                </a:solidFill>
                <a:latin typeface="+mn-lt"/>
              </a:rPr>
              <a:t>С.Ди</a:t>
            </a:r>
            <a:r>
              <a:rPr lang="ru-RU" sz="1800" dirty="0">
                <a:solidFill>
                  <a:srgbClr val="002060"/>
                </a:solidFill>
                <a:latin typeface="+mn-lt"/>
              </a:rPr>
              <a:t> </a:t>
            </a:r>
            <a:r>
              <a:rPr lang="ru-RU" sz="1800" dirty="0" err="1">
                <a:solidFill>
                  <a:srgbClr val="002060"/>
                </a:solidFill>
                <a:latin typeface="+mn-lt"/>
              </a:rPr>
              <a:t>Клементе</a:t>
            </a:r>
            <a:r>
              <a:rPr lang="ru-RU" sz="1800" dirty="0">
                <a:solidFill>
                  <a:srgbClr val="002060"/>
                </a:solidFill>
                <a:latin typeface="+mn-lt"/>
              </a:rPr>
              <a:t> </a:t>
            </a:r>
            <a:r>
              <a:rPr lang="ru-RU" sz="1800" dirty="0" smtClean="0">
                <a:solidFill>
                  <a:srgbClr val="002060"/>
                </a:solidFill>
                <a:latin typeface="+mn-lt"/>
              </a:rPr>
              <a:t>показали</a:t>
            </a:r>
            <a:r>
              <a:rPr lang="ru-RU" sz="1800" dirty="0">
                <a:solidFill>
                  <a:srgbClr val="002060"/>
                </a:solidFill>
                <a:latin typeface="+mn-lt"/>
              </a:rPr>
              <a:t>, что процесс отказа от курения представляет собой сложный многоэтапный процесс, и медикаментозное лечение  составляет только его часть. В работах других авторов доказывается, что, хотя никотин и играет определенную роль в формировании табачной зависимости, она весьма мала в сравнении со значением психологических </a:t>
            </a:r>
            <a:r>
              <a:rPr lang="ru-RU" sz="1800" dirty="0" smtClean="0">
                <a:solidFill>
                  <a:srgbClr val="002060"/>
                </a:solidFill>
                <a:latin typeface="+mn-lt"/>
              </a:rPr>
              <a:t>факторов. </a:t>
            </a:r>
            <a:r>
              <a:rPr lang="ru-RU" sz="1800" dirty="0">
                <a:solidFill>
                  <a:srgbClr val="002060"/>
                </a:solidFill>
                <a:latin typeface="+mn-lt"/>
              </a:rPr>
              <a:t>Исходя из этого, была выдвинута гипотеза, </a:t>
            </a:r>
            <a:r>
              <a:rPr lang="ru-RU" sz="1800" dirty="0" smtClean="0">
                <a:solidFill>
                  <a:srgbClr val="002060"/>
                </a:solidFill>
                <a:latin typeface="+mn-lt"/>
              </a:rPr>
              <a:t>что </a:t>
            </a:r>
            <a:r>
              <a:rPr lang="ru-RU" sz="1800" dirty="0">
                <a:solidFill>
                  <a:srgbClr val="002060"/>
                </a:solidFill>
                <a:latin typeface="+mn-lt"/>
              </a:rPr>
              <a:t>факторы для отказа от курения являются важнейшими компонентами любой попытки прекращения курить. </a:t>
            </a:r>
          </a:p>
        </p:txBody>
      </p:sp>
      <p:pic>
        <p:nvPicPr>
          <p:cNvPr id="4" name="Рисунок 3"/>
          <p:cNvPicPr>
            <a:picLocks noChangeAspect="1"/>
          </p:cNvPicPr>
          <p:nvPr/>
        </p:nvPicPr>
        <p:blipFill>
          <a:blip r:embed="rId2"/>
          <a:stretch>
            <a:fillRect/>
          </a:stretch>
        </p:blipFill>
        <p:spPr>
          <a:xfrm>
            <a:off x="2192741" y="2697708"/>
            <a:ext cx="7315200" cy="3810000"/>
          </a:xfrm>
          <a:prstGeom prst="rect">
            <a:avLst/>
          </a:prstGeom>
          <a:effectLst>
            <a:softEdge rad="127000"/>
          </a:effectLst>
        </p:spPr>
      </p:pic>
    </p:spTree>
    <p:extLst>
      <p:ext uri="{BB962C8B-B14F-4D97-AF65-F5344CB8AC3E}">
        <p14:creationId xmlns:p14="http://schemas.microsoft.com/office/powerpoint/2010/main" val="327390783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2262" y="1636342"/>
            <a:ext cx="5131559" cy="3766782"/>
          </a:xfrm>
          <a:noFill/>
          <a:ln>
            <a:solidFill>
              <a:srgbClr val="002060"/>
            </a:solidFill>
          </a:ln>
          <a:scene3d>
            <a:camera prst="perspectiveRight"/>
            <a:lightRig rig="threePt" dir="t"/>
          </a:scene3d>
        </p:spPr>
        <p:txBody>
          <a:bodyPr>
            <a:normAutofit/>
          </a:bodyPr>
          <a:lstStyle/>
          <a:p>
            <a:r>
              <a:rPr lang="ru-RU" sz="2000" dirty="0" smtClean="0">
                <a:solidFill>
                  <a:srgbClr val="002060"/>
                </a:solidFill>
                <a:latin typeface="Times New Roman" panose="02020603050405020304" pitchFamily="18" charset="0"/>
                <a:cs typeface="Times New Roman" panose="02020603050405020304" pitchFamily="18" charset="0"/>
              </a:rPr>
              <a:t>Цель </a:t>
            </a:r>
            <a:r>
              <a:rPr lang="ru-RU" sz="2000" dirty="0">
                <a:solidFill>
                  <a:srgbClr val="002060"/>
                </a:solidFill>
                <a:latin typeface="Times New Roman" panose="02020603050405020304" pitchFamily="18" charset="0"/>
                <a:cs typeface="Times New Roman" panose="02020603050405020304" pitchFamily="18" charset="0"/>
              </a:rPr>
              <a:t>исследования: выявления </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a:solidFill>
                  <a:srgbClr val="002060"/>
                </a:solidFill>
                <a:latin typeface="Times New Roman" panose="02020603050405020304" pitchFamily="18" charset="0"/>
                <a:cs typeface="Times New Roman" panose="02020603050405020304" pitchFamily="18" charset="0"/>
              </a:rPr>
              <a:t>факторов отказа от курения, приводящих к успешному результату с целью профилактики </a:t>
            </a:r>
            <a:r>
              <a:rPr lang="ru-RU" sz="2000" dirty="0" smtClean="0">
                <a:solidFill>
                  <a:srgbClr val="002060"/>
                </a:solidFill>
                <a:latin typeface="Times New Roman" panose="02020603050405020304" pitchFamily="18" charset="0"/>
                <a:cs typeface="Times New Roman" panose="02020603050405020304" pitchFamily="18" charset="0"/>
              </a:rPr>
              <a:t>перинатальных </a:t>
            </a:r>
            <a:r>
              <a:rPr lang="ru-RU" sz="2000" dirty="0">
                <a:solidFill>
                  <a:srgbClr val="002060"/>
                </a:solidFill>
                <a:latin typeface="Times New Roman" panose="02020603050405020304" pitchFamily="18" charset="0"/>
                <a:cs typeface="Times New Roman" panose="02020603050405020304" pitchFamily="18" charset="0"/>
              </a:rPr>
              <a:t>осложнений у женщин с никотиновой зависимостью.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3821" y="925268"/>
            <a:ext cx="6127844" cy="5489181"/>
          </a:xfrm>
          <a:prstGeom prst="rect">
            <a:avLst/>
          </a:prstGeom>
          <a:ln>
            <a:solidFill>
              <a:schemeClr val="accent1"/>
            </a:solidFill>
          </a:ln>
          <a:effectLst>
            <a:softEdge rad="127000"/>
          </a:effectLst>
        </p:spPr>
      </p:pic>
    </p:spTree>
    <p:extLst>
      <p:ext uri="{BB962C8B-B14F-4D97-AF65-F5344CB8AC3E}">
        <p14:creationId xmlns:p14="http://schemas.microsoft.com/office/powerpoint/2010/main" val="283813785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564574" y="272956"/>
            <a:ext cx="5486400" cy="4244452"/>
          </a:xfrm>
        </p:spPr>
        <p:txBody>
          <a:bodyPr>
            <a:noAutofit/>
          </a:bodyPr>
          <a:lstStyle/>
          <a:p>
            <a:pPr algn="just"/>
            <a:r>
              <a:rPr lang="ru-RU" sz="2400" dirty="0" smtClean="0">
                <a:solidFill>
                  <a:srgbClr val="002060"/>
                </a:solidFill>
              </a:rPr>
              <a:t>Опрос </a:t>
            </a:r>
            <a:r>
              <a:rPr lang="ru-RU" sz="2400" dirty="0">
                <a:solidFill>
                  <a:srgbClr val="002060"/>
                </a:solidFill>
              </a:rPr>
              <a:t>проводился в двух группах испытуемых: первая выборка – беременные женщины, возобновившие курение (после попыток отказа от него), и вторая выборка – беременные женщины, окончательно отказавшиеся от курения, и не курившие больше года перед проведением исследования. Для каждой группы разработана анкета, имеющая свою специфику с открытыми и закрытыми вопросами.  Далее нами проведен количественный и качественный анализ полученных ответов отдельно по каждой выборке, и конечным этапом интерпретации стал сравнительный анализ результатов двух выборок.</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487" y="959798"/>
            <a:ext cx="6067188" cy="4965700"/>
          </a:xfrm>
          <a:prstGeom prst="rect">
            <a:avLst/>
          </a:prstGeom>
          <a:effectLst>
            <a:softEdge rad="127000"/>
          </a:effectLst>
        </p:spPr>
      </p:pic>
    </p:spTree>
    <p:extLst>
      <p:ext uri="{BB962C8B-B14F-4D97-AF65-F5344CB8AC3E}">
        <p14:creationId xmlns:p14="http://schemas.microsoft.com/office/powerpoint/2010/main" val="23644050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88678" y="696038"/>
            <a:ext cx="10766259" cy="5445456"/>
          </a:xfrm>
        </p:spPr>
        <p:txBody>
          <a:bodyPr/>
          <a:lstStyle/>
          <a:p>
            <a:pPr algn="just"/>
            <a:r>
              <a:rPr lang="ru-RU" sz="2000" dirty="0">
                <a:solidFill>
                  <a:srgbClr val="002060"/>
                </a:solidFill>
              </a:rPr>
              <a:t>При интерпретации полученных данных мы обнаружили следующий факт. Оказывается, структура мотивации беременных, успешно достигших цели, и тех, кто вернулся к курению, практически не отличаются:                                                                                                                </a:t>
            </a:r>
            <a:endParaRPr lang="ru-RU" sz="2000" dirty="0" smtClean="0">
              <a:solidFill>
                <a:srgbClr val="002060"/>
              </a:solidFill>
            </a:endParaRPr>
          </a:p>
          <a:p>
            <a:pPr marL="285750" indent="-285750">
              <a:buClr>
                <a:srgbClr val="002060"/>
              </a:buClr>
              <a:buSzPct val="90000"/>
              <a:buFont typeface="Wingdings" panose="05000000000000000000" pitchFamily="2" charset="2"/>
              <a:buChar char="q"/>
            </a:pPr>
            <a:r>
              <a:rPr lang="ru-RU" dirty="0" smtClean="0">
                <a:solidFill>
                  <a:srgbClr val="002060"/>
                </a:solidFill>
              </a:rPr>
              <a:t>  </a:t>
            </a:r>
            <a:r>
              <a:rPr lang="ru-RU" dirty="0">
                <a:solidFill>
                  <a:srgbClr val="002060"/>
                </a:solidFill>
              </a:rPr>
              <a:t>- 80% респонденток в обеих выборках в борьбе с вредной привычкой побудила забота о собственном здоровье и о здоровье будущего потомства;          </a:t>
            </a:r>
            <a:endParaRPr lang="ru-RU" dirty="0" smtClean="0">
              <a:solidFill>
                <a:srgbClr val="002060"/>
              </a:solidFill>
            </a:endParaRPr>
          </a:p>
          <a:p>
            <a:pPr marL="285750" indent="-285750">
              <a:buClr>
                <a:srgbClr val="002060"/>
              </a:buClr>
              <a:buSzPct val="90000"/>
              <a:buFont typeface="Wingdings" panose="05000000000000000000" pitchFamily="2" charset="2"/>
              <a:buChar char="q"/>
            </a:pPr>
            <a:r>
              <a:rPr lang="ru-RU" dirty="0" smtClean="0">
                <a:solidFill>
                  <a:srgbClr val="002060"/>
                </a:solidFill>
              </a:rPr>
              <a:t>-</a:t>
            </a:r>
            <a:r>
              <a:rPr lang="ru-RU" dirty="0">
                <a:solidFill>
                  <a:srgbClr val="002060"/>
                </a:solidFill>
              </a:rPr>
              <a:t>25% достигли цели и 20% из числа возобновивших курение беременные были мотивированы общественными нормами, стремлением наладить социальные контакты;       </a:t>
            </a:r>
            <a:endParaRPr lang="ru-RU" dirty="0" smtClean="0">
              <a:solidFill>
                <a:srgbClr val="002060"/>
              </a:solidFill>
            </a:endParaRPr>
          </a:p>
          <a:p>
            <a:pPr marL="285750" indent="-285750">
              <a:buClr>
                <a:srgbClr val="002060"/>
              </a:buClr>
              <a:buSzPct val="90000"/>
              <a:buFont typeface="Wingdings" panose="05000000000000000000" pitchFamily="2" charset="2"/>
              <a:buChar char="q"/>
            </a:pPr>
            <a:r>
              <a:rPr lang="ru-RU" dirty="0" smtClean="0">
                <a:solidFill>
                  <a:srgbClr val="002060"/>
                </a:solidFill>
              </a:rPr>
              <a:t>-</a:t>
            </a:r>
            <a:r>
              <a:rPr lang="ru-RU" dirty="0">
                <a:solidFill>
                  <a:srgbClr val="002060"/>
                </a:solidFill>
              </a:rPr>
              <a:t>20% беременных, не сумевших окончательно отказаться от курения, были движимы желанием сэкономить, в то время как  среди беременных, бросивших курение, такая мотивация вообще отсутствовала.  </a:t>
            </a:r>
            <a:endParaRPr lang="ru-RU" dirty="0" smtClean="0">
              <a:solidFill>
                <a:srgbClr val="002060"/>
              </a:solidFill>
            </a:endParaRPr>
          </a:p>
          <a:p>
            <a:r>
              <a:rPr lang="ru-RU" sz="2000" dirty="0" smtClean="0">
                <a:solidFill>
                  <a:srgbClr val="002060"/>
                </a:solidFill>
              </a:rPr>
              <a:t>Сопоставляя </a:t>
            </a:r>
            <a:r>
              <a:rPr lang="ru-RU" sz="2000" dirty="0">
                <a:solidFill>
                  <a:srgbClr val="002060"/>
                </a:solidFill>
              </a:rPr>
              <a:t>факторы, которые для беременных, отказавшихся от курения, явились  преодолимыми сложностями на пути к цели, и в  группе  побудивших возобновить курение. </a:t>
            </a:r>
            <a:endParaRPr lang="ru-RU" sz="2000" dirty="0" smtClean="0">
              <a:solidFill>
                <a:srgbClr val="002060"/>
              </a:solidFill>
            </a:endParaRPr>
          </a:p>
          <a:p>
            <a:r>
              <a:rPr lang="ru-RU" dirty="0" smtClean="0">
                <a:solidFill>
                  <a:srgbClr val="002060"/>
                </a:solidFill>
              </a:rPr>
              <a:t>Например</a:t>
            </a:r>
            <a:r>
              <a:rPr lang="ru-RU" dirty="0">
                <a:solidFill>
                  <a:srgbClr val="002060"/>
                </a:solidFill>
              </a:rPr>
              <a:t>, провокации окружающих курильщиков – 50% испытуемых каждой выборки этот фактор отметили как  препятствия и сложность, а также пример непосредственно курящей матери отмечен двумя группами выборок, но вторая группа успешно преодолела эти </a:t>
            </a:r>
            <a:r>
              <a:rPr lang="ru-RU" dirty="0" smtClean="0">
                <a:solidFill>
                  <a:srgbClr val="002060"/>
                </a:solidFill>
              </a:rPr>
              <a:t>сложности, </a:t>
            </a:r>
            <a:r>
              <a:rPr lang="ru-RU" dirty="0" err="1" smtClean="0">
                <a:solidFill>
                  <a:srgbClr val="002060"/>
                </a:solidFill>
              </a:rPr>
              <a:t>блпгодаря</a:t>
            </a:r>
            <a:r>
              <a:rPr lang="ru-RU" dirty="0" smtClean="0">
                <a:solidFill>
                  <a:srgbClr val="002060"/>
                </a:solidFill>
              </a:rPr>
              <a:t> психологической коррекции </a:t>
            </a:r>
            <a:r>
              <a:rPr lang="ru-RU" dirty="0">
                <a:solidFill>
                  <a:srgbClr val="002060"/>
                </a:solidFill>
              </a:rPr>
              <a:t>тогда как для испытуемых первой группы этот фактор оказывается критическим. </a:t>
            </a:r>
          </a:p>
        </p:txBody>
      </p:sp>
    </p:spTree>
    <p:extLst>
      <p:ext uri="{BB962C8B-B14F-4D97-AF65-F5344CB8AC3E}">
        <p14:creationId xmlns:p14="http://schemas.microsoft.com/office/powerpoint/2010/main" val="368690714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957167" y="469710"/>
            <a:ext cx="10083871" cy="5835555"/>
          </a:xfrm>
        </p:spPr>
        <p:txBody>
          <a:bodyPr/>
          <a:lstStyle/>
          <a:p>
            <a:endParaRPr lang="ru-RU" dirty="0"/>
          </a:p>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4244033444"/>
              </p:ext>
            </p:extLst>
          </p:nvPr>
        </p:nvGraphicFramePr>
        <p:xfrm>
          <a:off x="834337" y="1555292"/>
          <a:ext cx="10083870" cy="4799731"/>
        </p:xfrm>
        <a:graphic>
          <a:graphicData uri="http://schemas.openxmlformats.org/drawingml/2006/table">
            <a:tbl>
              <a:tblPr>
                <a:tableStyleId>{BC89EF96-8CEA-46FF-86C4-4CE0E7609802}</a:tableStyleId>
              </a:tblPr>
              <a:tblGrid>
                <a:gridCol w="3361290">
                  <a:extLst>
                    <a:ext uri="{9D8B030D-6E8A-4147-A177-3AD203B41FA5}">
                      <a16:colId xmlns:a16="http://schemas.microsoft.com/office/drawing/2014/main" val="20000"/>
                    </a:ext>
                  </a:extLst>
                </a:gridCol>
                <a:gridCol w="3361290">
                  <a:extLst>
                    <a:ext uri="{9D8B030D-6E8A-4147-A177-3AD203B41FA5}">
                      <a16:colId xmlns:a16="http://schemas.microsoft.com/office/drawing/2014/main" val="20001"/>
                    </a:ext>
                  </a:extLst>
                </a:gridCol>
                <a:gridCol w="3361290">
                  <a:extLst>
                    <a:ext uri="{9D8B030D-6E8A-4147-A177-3AD203B41FA5}">
                      <a16:colId xmlns:a16="http://schemas.microsoft.com/office/drawing/2014/main" val="20002"/>
                    </a:ext>
                  </a:extLst>
                </a:gridCol>
              </a:tblGrid>
              <a:tr h="543049">
                <a:tc>
                  <a:txBody>
                    <a:bodyPr/>
                    <a:lstStyle/>
                    <a:p>
                      <a:pPr algn="ctr">
                        <a:lnSpc>
                          <a:spcPct val="115000"/>
                        </a:lnSpc>
                        <a:spcAft>
                          <a:spcPts val="0"/>
                        </a:spcAft>
                      </a:pPr>
                      <a:r>
                        <a:rPr lang="ru-RU" sz="1600" b="1" dirty="0">
                          <a:solidFill>
                            <a:srgbClr val="002060"/>
                          </a:solidFill>
                          <a:effectLst/>
                        </a:rPr>
                        <a:t>Факторы</a:t>
                      </a:r>
                      <a:endParaRPr lang="ru-RU" sz="16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a:solidFill>
                            <a:srgbClr val="002060"/>
                          </a:solidFill>
                          <a:effectLst/>
                        </a:rPr>
                        <a:t>Группа 1, возобновивших курение</a:t>
                      </a:r>
                      <a:endParaRPr lang="ru-RU" sz="16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a:solidFill>
                            <a:srgbClr val="002060"/>
                          </a:solidFill>
                          <a:effectLst/>
                        </a:rPr>
                        <a:t>Группа 2, отказавшихся от курения</a:t>
                      </a:r>
                      <a:endParaRPr lang="ru-RU" sz="16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699825">
                <a:tc>
                  <a:txBody>
                    <a:bodyPr/>
                    <a:lstStyle/>
                    <a:p>
                      <a:pPr>
                        <a:lnSpc>
                          <a:spcPct val="115000"/>
                        </a:lnSpc>
                        <a:spcAft>
                          <a:spcPts val="0"/>
                        </a:spcAft>
                      </a:pPr>
                      <a:r>
                        <a:rPr lang="ru-RU" sz="1600" b="1" dirty="0">
                          <a:solidFill>
                            <a:srgbClr val="002060"/>
                          </a:solidFill>
                          <a:effectLst/>
                        </a:rPr>
                        <a:t>Провокация окружающих курильщиков</a:t>
                      </a:r>
                      <a:endParaRPr lang="ru-RU" sz="16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u-RU" sz="1600" b="1" dirty="0">
                          <a:solidFill>
                            <a:srgbClr val="002060"/>
                          </a:solidFill>
                          <a:effectLst/>
                        </a:rPr>
                        <a:t> </a:t>
                      </a:r>
                    </a:p>
                    <a:p>
                      <a:pPr>
                        <a:lnSpc>
                          <a:spcPct val="115000"/>
                        </a:lnSpc>
                        <a:spcAft>
                          <a:spcPts val="0"/>
                        </a:spcAft>
                      </a:pPr>
                      <a:r>
                        <a:rPr lang="ru-RU" sz="1600" b="1" dirty="0">
                          <a:solidFill>
                            <a:srgbClr val="002060"/>
                          </a:solidFill>
                          <a:effectLst/>
                        </a:rPr>
                        <a:t>                50%</a:t>
                      </a:r>
                      <a:endParaRPr lang="ru-RU" sz="16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u-RU" sz="1600" b="1">
                          <a:solidFill>
                            <a:srgbClr val="002060"/>
                          </a:solidFill>
                          <a:effectLst/>
                        </a:rPr>
                        <a:t> </a:t>
                      </a:r>
                    </a:p>
                    <a:p>
                      <a:pPr>
                        <a:lnSpc>
                          <a:spcPct val="115000"/>
                        </a:lnSpc>
                        <a:spcAft>
                          <a:spcPts val="0"/>
                        </a:spcAft>
                      </a:pPr>
                      <a:r>
                        <a:rPr lang="ru-RU" sz="1600" b="1">
                          <a:solidFill>
                            <a:srgbClr val="002060"/>
                          </a:solidFill>
                          <a:effectLst/>
                        </a:rPr>
                        <a:t>             50%</a:t>
                      </a:r>
                      <a:endParaRPr lang="ru-RU" sz="1600" b="1">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28854">
                <a:tc>
                  <a:txBody>
                    <a:bodyPr/>
                    <a:lstStyle/>
                    <a:p>
                      <a:pPr>
                        <a:lnSpc>
                          <a:spcPct val="115000"/>
                        </a:lnSpc>
                        <a:spcAft>
                          <a:spcPts val="0"/>
                        </a:spcAft>
                      </a:pPr>
                      <a:r>
                        <a:rPr lang="ru-RU" sz="1600" b="1">
                          <a:solidFill>
                            <a:srgbClr val="002060"/>
                          </a:solidFill>
                          <a:effectLst/>
                        </a:rPr>
                        <a:t>Пример курящей   матери</a:t>
                      </a:r>
                      <a:endParaRPr lang="ru-RU" sz="1600" b="1">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u-RU" sz="1600" b="1" dirty="0">
                          <a:solidFill>
                            <a:srgbClr val="002060"/>
                          </a:solidFill>
                          <a:effectLst/>
                        </a:rPr>
                        <a:t>                32%</a:t>
                      </a:r>
                      <a:endParaRPr lang="ru-RU" sz="16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u-RU" sz="1600" b="1" dirty="0">
                          <a:solidFill>
                            <a:srgbClr val="002060"/>
                          </a:solidFill>
                          <a:effectLst/>
                        </a:rPr>
                        <a:t>             23%</a:t>
                      </a:r>
                      <a:endParaRPr lang="ru-RU" sz="16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28854">
                <a:tc>
                  <a:txBody>
                    <a:bodyPr/>
                    <a:lstStyle/>
                    <a:p>
                      <a:pPr>
                        <a:lnSpc>
                          <a:spcPct val="115000"/>
                        </a:lnSpc>
                        <a:spcAft>
                          <a:spcPts val="0"/>
                        </a:spcAft>
                      </a:pPr>
                      <a:r>
                        <a:rPr lang="ru-RU" sz="1600" b="1">
                          <a:solidFill>
                            <a:srgbClr val="002060"/>
                          </a:solidFill>
                          <a:effectLst/>
                        </a:rPr>
                        <a:t>Раздражительность, напряженность</a:t>
                      </a:r>
                      <a:endParaRPr lang="ru-RU" sz="1600" b="1">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u-RU" sz="1600" b="1">
                          <a:solidFill>
                            <a:srgbClr val="002060"/>
                          </a:solidFill>
                          <a:effectLst/>
                        </a:rPr>
                        <a:t>                 55%</a:t>
                      </a:r>
                      <a:endParaRPr lang="ru-RU" sz="1600" b="1">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u-RU" sz="1600" b="1" dirty="0">
                          <a:solidFill>
                            <a:srgbClr val="002060"/>
                          </a:solidFill>
                          <a:effectLst/>
                        </a:rPr>
                        <a:t>             35%</a:t>
                      </a:r>
                      <a:endParaRPr lang="ru-RU" sz="16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699825">
                <a:tc>
                  <a:txBody>
                    <a:bodyPr/>
                    <a:lstStyle/>
                    <a:p>
                      <a:pPr>
                        <a:lnSpc>
                          <a:spcPct val="115000"/>
                        </a:lnSpc>
                        <a:spcAft>
                          <a:spcPts val="0"/>
                        </a:spcAft>
                      </a:pPr>
                      <a:r>
                        <a:rPr lang="ru-RU" sz="1600" b="1">
                          <a:solidFill>
                            <a:srgbClr val="002060"/>
                          </a:solidFill>
                          <a:effectLst/>
                        </a:rPr>
                        <a:t>Не запланированная  и нежеланная беременность</a:t>
                      </a:r>
                      <a:endParaRPr lang="ru-RU" sz="1600" b="1">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u-RU" sz="1600" b="1">
                          <a:solidFill>
                            <a:srgbClr val="002060"/>
                          </a:solidFill>
                          <a:effectLst/>
                        </a:rPr>
                        <a:t>                 </a:t>
                      </a:r>
                    </a:p>
                    <a:p>
                      <a:pPr>
                        <a:lnSpc>
                          <a:spcPct val="115000"/>
                        </a:lnSpc>
                        <a:spcAft>
                          <a:spcPts val="0"/>
                        </a:spcAft>
                      </a:pPr>
                      <a:r>
                        <a:rPr lang="ru-RU" sz="1600" b="1">
                          <a:solidFill>
                            <a:srgbClr val="002060"/>
                          </a:solidFill>
                          <a:effectLst/>
                        </a:rPr>
                        <a:t>                  13%</a:t>
                      </a:r>
                      <a:endParaRPr lang="ru-RU" sz="1600" b="1">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u-RU" sz="1600" b="1" dirty="0">
                          <a:solidFill>
                            <a:srgbClr val="002060"/>
                          </a:solidFill>
                          <a:effectLst/>
                        </a:rPr>
                        <a:t>                 -</a:t>
                      </a:r>
                      <a:endParaRPr lang="ru-RU" sz="16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1049738">
                <a:tc>
                  <a:txBody>
                    <a:bodyPr/>
                    <a:lstStyle/>
                    <a:p>
                      <a:pPr>
                        <a:lnSpc>
                          <a:spcPct val="115000"/>
                        </a:lnSpc>
                        <a:spcAft>
                          <a:spcPts val="0"/>
                        </a:spcAft>
                      </a:pPr>
                      <a:r>
                        <a:rPr lang="ru-RU" sz="1600" b="1">
                          <a:solidFill>
                            <a:srgbClr val="002060"/>
                          </a:solidFill>
                          <a:effectLst/>
                        </a:rPr>
                        <a:t>Поддавленное, депрессивное настроение</a:t>
                      </a:r>
                      <a:endParaRPr lang="ru-RU" sz="1600" b="1">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u-RU" sz="1600" b="1">
                          <a:solidFill>
                            <a:srgbClr val="002060"/>
                          </a:solidFill>
                          <a:effectLst/>
                        </a:rPr>
                        <a:t>                 </a:t>
                      </a:r>
                    </a:p>
                    <a:p>
                      <a:pPr>
                        <a:lnSpc>
                          <a:spcPct val="115000"/>
                        </a:lnSpc>
                        <a:spcAft>
                          <a:spcPts val="0"/>
                        </a:spcAft>
                      </a:pPr>
                      <a:r>
                        <a:rPr lang="ru-RU" sz="1600" b="1">
                          <a:solidFill>
                            <a:srgbClr val="002060"/>
                          </a:solidFill>
                          <a:effectLst/>
                        </a:rPr>
                        <a:t>                  65%</a:t>
                      </a:r>
                      <a:endParaRPr lang="ru-RU" sz="1600" b="1">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u-RU" sz="1600" b="1" dirty="0">
                          <a:solidFill>
                            <a:srgbClr val="002060"/>
                          </a:solidFill>
                          <a:effectLst/>
                        </a:rPr>
                        <a:t>               </a:t>
                      </a:r>
                    </a:p>
                    <a:p>
                      <a:pPr>
                        <a:lnSpc>
                          <a:spcPct val="115000"/>
                        </a:lnSpc>
                        <a:spcAft>
                          <a:spcPts val="0"/>
                        </a:spcAft>
                      </a:pPr>
                      <a:r>
                        <a:rPr lang="ru-RU" sz="1600" b="1" dirty="0">
                          <a:solidFill>
                            <a:srgbClr val="002060"/>
                          </a:solidFill>
                          <a:effectLst/>
                        </a:rPr>
                        <a:t>               10%</a:t>
                      </a:r>
                    </a:p>
                    <a:p>
                      <a:pPr>
                        <a:lnSpc>
                          <a:spcPct val="115000"/>
                        </a:lnSpc>
                        <a:spcAft>
                          <a:spcPts val="0"/>
                        </a:spcAft>
                      </a:pPr>
                      <a:r>
                        <a:rPr lang="ru-RU" sz="1600" b="1" dirty="0">
                          <a:solidFill>
                            <a:srgbClr val="002060"/>
                          </a:solidFill>
                          <a:effectLst/>
                        </a:rPr>
                        <a:t> </a:t>
                      </a:r>
                      <a:endParaRPr lang="ru-RU" sz="16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699825">
                <a:tc>
                  <a:txBody>
                    <a:bodyPr/>
                    <a:lstStyle/>
                    <a:p>
                      <a:pPr>
                        <a:lnSpc>
                          <a:spcPct val="115000"/>
                        </a:lnSpc>
                        <a:spcAft>
                          <a:spcPts val="0"/>
                        </a:spcAft>
                      </a:pPr>
                      <a:r>
                        <a:rPr lang="ru-RU" sz="1600" b="1" dirty="0">
                          <a:solidFill>
                            <a:srgbClr val="002060"/>
                          </a:solidFill>
                          <a:effectLst/>
                        </a:rPr>
                        <a:t>Отсутствие поддержки, профессиональной помощи</a:t>
                      </a:r>
                      <a:endParaRPr lang="ru-RU" sz="16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u-RU" sz="1600" b="1" dirty="0">
                          <a:solidFill>
                            <a:srgbClr val="002060"/>
                          </a:solidFill>
                          <a:effectLst/>
                        </a:rPr>
                        <a:t>                  60%</a:t>
                      </a:r>
                      <a:endParaRPr lang="ru-RU" sz="16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u-RU" sz="1600" b="1" dirty="0">
                          <a:solidFill>
                            <a:srgbClr val="002060"/>
                          </a:solidFill>
                          <a:effectLst/>
                        </a:rPr>
                        <a:t>                5%</a:t>
                      </a:r>
                      <a:endParaRPr lang="ru-RU" sz="16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
        <p:nvSpPr>
          <p:cNvPr id="5" name="Прямоугольник 4"/>
          <p:cNvSpPr/>
          <p:nvPr/>
        </p:nvSpPr>
        <p:spPr>
          <a:xfrm>
            <a:off x="383048" y="305937"/>
            <a:ext cx="11232107" cy="954107"/>
          </a:xfrm>
          <a:prstGeom prst="rect">
            <a:avLst/>
          </a:prstGeom>
        </p:spPr>
        <p:txBody>
          <a:bodyPr wrap="square">
            <a:spAutoFit/>
          </a:bodyPr>
          <a:lstStyle/>
          <a:p>
            <a:pPr algn="ctr"/>
            <a:r>
              <a:rPr lang="ru-RU" sz="2800" b="1" dirty="0" smtClean="0">
                <a:solidFill>
                  <a:srgbClr val="002060"/>
                </a:solidFill>
              </a:rPr>
              <a:t>Основные сложности, препятствия при отказе от курения у женщин с никотиновой зависимостью.</a:t>
            </a:r>
            <a:endParaRPr lang="ru-RU" sz="2800" b="1" dirty="0">
              <a:solidFill>
                <a:srgbClr val="002060"/>
              </a:solidFill>
            </a:endParaRPr>
          </a:p>
        </p:txBody>
      </p:sp>
    </p:spTree>
    <p:extLst>
      <p:ext uri="{BB962C8B-B14F-4D97-AF65-F5344CB8AC3E}">
        <p14:creationId xmlns:p14="http://schemas.microsoft.com/office/powerpoint/2010/main" val="58526259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24655" y="163772"/>
            <a:ext cx="5875811" cy="3452884"/>
          </a:xfrm>
        </p:spPr>
        <p:txBody>
          <a:bodyPr>
            <a:normAutofit fontScale="85000" lnSpcReduction="20000"/>
          </a:bodyPr>
          <a:lstStyle/>
          <a:p>
            <a:r>
              <a:rPr lang="ru-RU" sz="2400" dirty="0" smtClean="0">
                <a:solidFill>
                  <a:srgbClr val="002060"/>
                </a:solidFill>
              </a:rPr>
              <a:t>Как </a:t>
            </a:r>
            <a:r>
              <a:rPr lang="ru-RU" sz="2400" dirty="0">
                <a:solidFill>
                  <a:srgbClr val="002060"/>
                </a:solidFill>
              </a:rPr>
              <a:t>видно из результатов, приведенных в таблицы беременные, возобновившие курение, чаще испытывали поддавленное, депрессивное настроение, раздражительность, напряженность, то есть у них с большей вероятностью, чем  в  группе беременных успешно прекративших курение, наблюдались симптомы отмены никотина, следовательно, а следовательно  потребность в профессиональной помощи  психолога возрастала. Кроме того,  беременные  возобновившие курение указали на пример курящей матери, как фактор провоцирующий к возобновления курения.                                                     </a:t>
            </a:r>
          </a:p>
          <a:p>
            <a:r>
              <a:rPr lang="ru-RU" dirty="0" smtClean="0"/>
              <a:t>  </a:t>
            </a:r>
            <a:endParaRPr lang="ru-RU" dirty="0"/>
          </a:p>
        </p:txBody>
      </p:sp>
      <p:sp>
        <p:nvSpPr>
          <p:cNvPr id="5" name="Прямоугольник 4"/>
          <p:cNvSpPr/>
          <p:nvPr/>
        </p:nvSpPr>
        <p:spPr>
          <a:xfrm>
            <a:off x="4388467" y="3343699"/>
            <a:ext cx="6096000" cy="3170099"/>
          </a:xfrm>
          <a:prstGeom prst="rect">
            <a:avLst/>
          </a:prstGeom>
        </p:spPr>
        <p:txBody>
          <a:bodyPr>
            <a:spAutoFit/>
          </a:bodyPr>
          <a:lstStyle/>
          <a:p>
            <a:r>
              <a:rPr lang="ru-RU" sz="2000" dirty="0" smtClean="0">
                <a:solidFill>
                  <a:srgbClr val="002060"/>
                </a:solidFill>
              </a:rPr>
              <a:t>Беременные респонденты обеих групп наблюдали у себя ухудшения самочувствия: окончательно бросившие – в первое время, а возобновившие курение – при попытках отказаться от курения.  Отражен как существенный фактор отсутствие поддержки или профессиональной помощи в первой группы до 60% и вторая отметила лишь 5%. Также в первой группе женщины, возобновившие курение до 13% указали сложным препятствием нежеланную и незапланированную беременность.</a:t>
            </a:r>
            <a:endParaRPr lang="ru-RU" sz="2000" dirty="0">
              <a:solidFill>
                <a:srgbClr val="002060"/>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3379" y="163772"/>
            <a:ext cx="5281683" cy="3032260"/>
          </a:xfrm>
          <a:prstGeom prst="rect">
            <a:avLst/>
          </a:prstGeom>
          <a:effectLst>
            <a:softEdge rad="127000"/>
          </a:effectLst>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407" y="3488909"/>
            <a:ext cx="3776330" cy="2879677"/>
          </a:xfrm>
          <a:prstGeom prst="rect">
            <a:avLst/>
          </a:prstGeom>
          <a:effectLst>
            <a:softEdge rad="127000"/>
          </a:effectLst>
        </p:spPr>
      </p:pic>
    </p:spTree>
    <p:extLst>
      <p:ext uri="{BB962C8B-B14F-4D97-AF65-F5344CB8AC3E}">
        <p14:creationId xmlns:p14="http://schemas.microsoft.com/office/powerpoint/2010/main" val="339721044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131</TotalTime>
  <Words>1557</Words>
  <Application>Microsoft Office PowerPoint</Application>
  <PresentationFormat>Широкоэкранный</PresentationFormat>
  <Paragraphs>76</Paragraphs>
  <Slides>15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Arial</vt:lpstr>
      <vt:lpstr>Calibri</vt:lpstr>
      <vt:lpstr>Times New Roman</vt:lpstr>
      <vt:lpstr>Wingdings</vt:lpstr>
      <vt:lpstr>Wingdings 3</vt:lpstr>
      <vt:lpstr>Сектор</vt:lpstr>
      <vt:lpstr>Донецкий Национальный Медицинский Университет имени Максима Горького  Донецкий Республиканский Центр Охраны Материнства и Детства   Научно-исследовательский институт репродуктивного здоровья детей, подростков и молодежи.</vt:lpstr>
      <vt:lpstr>В современном мире табакокурение играет роль разрушительного фактора репродуктивного здоровья женского организма и будущего ребенка и является актуальным  и в ХХI веке. В настоящие время вопрос внутриутробного здоровья целого поколения превратился в предмет особого внимания. Компоненты табачного дыма обладают способностью проникать в ткани плода в более значительной степени через организм матери. Степень этого риска возрастает при увеличении количества выкуренных сигарет в день, неделю, месяц. </vt:lpstr>
      <vt:lpstr>Таким образом, курение беременных женщин наносит непоправимый вред их здоровью и влечет за собой патологические изменения в организме матери и еще не родившегося ребенка. Статистические данные опросов населения  показывают, что около 70%  курящих людей хотели бы бросить курить. Однако самостоятельно отказаться от курения для многих очень трудно, что определяется никотиновой зависимостью и другими патофизиологическими механизмами воздействия табака.</vt:lpstr>
      <vt:lpstr>Исследования, проведенные американскими учеными Дж. Прохазка и С.Ди Клементе показали, что процесс отказа от курения представляет собой сложный многоэтапный процесс, и медикаментозное лечение  составляет только его часть. В работах других авторов доказывается, что, хотя никотин и играет определенную роль в формировании табачной зависимости, она весьма мала в сравнении со значением психологических факторов. Исходя из этого, была выдвинута гипотеза, что факторы для отказа от курения являются важнейшими компонентами любой попытки прекращения курить. </vt:lpstr>
      <vt:lpstr>Цель исследования: выявления  факторов отказа от курения, приводящих к успешному результату с целью профилактики перинатальных осложнений у женщин с никотиновой зависимостью.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Донецкий Национальный Медицинский Университет имени Максима Горького  Донецкий Республиканский Центр Охраны Материнства и Детства   Научно-исследовательский институт репродуктивного здоровья детей, подростков и молодежи.</dc:title>
  <dc:creator>User</dc:creator>
  <cp:lastModifiedBy>Пользователь Windows</cp:lastModifiedBy>
  <cp:revision>15</cp:revision>
  <dcterms:created xsi:type="dcterms:W3CDTF">2020-09-11T19:23:13Z</dcterms:created>
  <dcterms:modified xsi:type="dcterms:W3CDTF">2020-11-04T15:16:21Z</dcterms:modified>
</cp:coreProperties>
</file>