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71" r:id="rId5"/>
    <p:sldId id="259" r:id="rId6"/>
    <p:sldId id="261" r:id="rId7"/>
    <p:sldId id="258" r:id="rId8"/>
    <p:sldId id="262" r:id="rId9"/>
    <p:sldId id="272" r:id="rId10"/>
    <p:sldId id="260" r:id="rId11"/>
    <p:sldId id="273" r:id="rId12"/>
    <p:sldId id="263" r:id="rId13"/>
    <p:sldId id="264" r:id="rId14"/>
    <p:sldId id="279" r:id="rId15"/>
    <p:sldId id="274" r:id="rId16"/>
    <p:sldId id="265" r:id="rId17"/>
    <p:sldId id="275" r:id="rId18"/>
    <p:sldId id="266" r:id="rId19"/>
    <p:sldId id="276" r:id="rId20"/>
    <p:sldId id="277" r:id="rId21"/>
    <p:sldId id="280" r:id="rId22"/>
    <p:sldId id="278" r:id="rId23"/>
    <p:sldId id="268" r:id="rId24"/>
    <p:sldId id="26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5A5A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199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49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500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486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8123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622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368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801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21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52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93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30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5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778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69354-6EDE-4B1B-AE31-F06A42CF3F9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29A722F-9BAB-445E-A732-A4D48A473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52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hyperlink" Target="https://www.rbmojournal.com/article/S1472-6483(18)30466-8/fulltext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hyperlink" Target="https://www.rbmojournal.com/article/S1472-6483(18)30466-8/fulltex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10796336" cy="4219275"/>
          </a:xfrm>
        </p:spPr>
        <p:txBody>
          <a:bodyPr/>
          <a:lstStyle/>
          <a:p>
            <a:pPr algn="ctr"/>
            <a:r>
              <a:rPr lang="ru-RU" b="1" dirty="0" smtClean="0"/>
              <a:t>«</a:t>
            </a:r>
            <a:r>
              <a:rPr lang="ru-RU" b="1" dirty="0"/>
              <a:t>Т</a:t>
            </a:r>
            <a:r>
              <a:rPr lang="ru-RU" b="1" dirty="0" smtClean="0"/>
              <a:t>онкий </a:t>
            </a:r>
            <a:r>
              <a:rPr lang="ru-RU" b="1" dirty="0" smtClean="0"/>
              <a:t>эндометрий» и возможные </a:t>
            </a:r>
            <a:r>
              <a:rPr lang="ru-RU" b="1" dirty="0" smtClean="0"/>
              <a:t>пути решения данной проблемы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993" y="4219275"/>
            <a:ext cx="9529902" cy="2638725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Авторы:</a:t>
            </a:r>
          </a:p>
          <a:p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</a:rPr>
              <a:t>Заец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 Е.В.,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врач акушер- гинеколог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ДРЦОМД</a:t>
            </a:r>
          </a:p>
          <a:p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</a:rPr>
              <a:t>Луцик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В.В.,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к.мед.н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.,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зав.отделением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по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лечению бесплодного брака ДРЦОМД</a:t>
            </a:r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Попова М.В.,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к.мед.н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., доц. кафедры акушерства,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гинекологии,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перинатологии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детской и подростковой гинекологии ФИПО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ГООВПО ДОННМУ ИМ.М.ГОРЬКОГО</a:t>
            </a:r>
          </a:p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Донецк- 2020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8147" y="133762"/>
            <a:ext cx="9047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ГООВПО ДОНЕЦКИЙ НАЦИОНАЛЬНЫЙ МЕДИЦИНСКИЙ УНИВЕРСИТЕТ ИМЕНИ М.ГОРЬКОГО</a:t>
            </a:r>
            <a:b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Кафедра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</a:rPr>
              <a:t>акушерства,гинекологии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</a:rPr>
              <a:t>перинатологии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, детской и подростковой гинекологии ФИПО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8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Влияние </a:t>
            </a:r>
            <a:r>
              <a:rPr lang="ru-RU" b="1" dirty="0" err="1"/>
              <a:t>тамоксифена</a:t>
            </a:r>
            <a:r>
              <a:rPr lang="ru-RU" b="1" dirty="0"/>
              <a:t> на толщину эндометрия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60589"/>
            <a:ext cx="10180320" cy="4697411"/>
          </a:xfrm>
        </p:spPr>
        <p:txBody>
          <a:bodyPr/>
          <a:lstStyle/>
          <a:p>
            <a:endParaRPr lang="en-US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r>
              <a:rPr lang="en-US" sz="1100" dirty="0" err="1" smtClean="0"/>
              <a:t>Ke</a:t>
            </a:r>
            <a:r>
              <a:rPr lang="en-US" sz="1100" dirty="0" smtClean="0"/>
              <a:t> </a:t>
            </a:r>
            <a:r>
              <a:rPr lang="en-US" sz="1100" dirty="0"/>
              <a:t>H, Jiang J, Xia M, Tang R, Qin Y, Chen Z-J. The effect of tamoxifen on thin endometrium in patients undergoing frozen-thawed embryo transfer. Reproductive Sciences. 2018;25(6):861-866.</a:t>
            </a: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783080"/>
            <a:ext cx="8868727" cy="4648200"/>
          </a:xfrm>
          <a:prstGeom prst="rect">
            <a:avLst/>
          </a:prstGeom>
        </p:spPr>
      </p:pic>
      <p:pic>
        <p:nvPicPr>
          <p:cNvPr id="5" name="Записанный звук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9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700585"/>
          </a:xfrm>
        </p:spPr>
        <p:txBody>
          <a:bodyPr/>
          <a:lstStyle/>
          <a:p>
            <a:pPr algn="ctr"/>
            <a:r>
              <a:rPr lang="ru-RU" dirty="0" smtClean="0"/>
              <a:t>ТАМОКСИФЕН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31" y="700585"/>
            <a:ext cx="9908274" cy="534077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Пациентки с </a:t>
            </a:r>
            <a:r>
              <a:rPr lang="ru-RU" dirty="0"/>
              <a:t>«</a:t>
            </a:r>
            <a:r>
              <a:rPr lang="ru-RU" dirty="0" smtClean="0"/>
              <a:t>тонким» эндометрием </a:t>
            </a:r>
            <a:r>
              <a:rPr lang="ru-RU" dirty="0"/>
              <a:t>менее 7,5 мм </a:t>
            </a: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>
              <a:buNone/>
            </a:pPr>
            <a:endParaRPr lang="ru-RU" b="1" dirty="0" smtClean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115403" y="1105469"/>
            <a:ext cx="300251" cy="968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804012" y="1214651"/>
            <a:ext cx="13648" cy="955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933063" y="1105469"/>
            <a:ext cx="818865" cy="818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986849"/>
              </p:ext>
            </p:extLst>
          </p:nvPr>
        </p:nvGraphicFramePr>
        <p:xfrm>
          <a:off x="1050878" y="2329218"/>
          <a:ext cx="822312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1041"/>
                <a:gridCol w="2741041"/>
                <a:gridCol w="2741041"/>
              </a:tblGrid>
              <a:tr h="60911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1я группа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2я группа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3я группа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имеющие в анамнезе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err="1" smtClean="0"/>
                        <a:t>синехии</a:t>
                      </a:r>
                      <a:r>
                        <a:rPr lang="ru-RU" dirty="0" smtClean="0"/>
                        <a:t> полости матки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имеющие в анамнезе </a:t>
                      </a:r>
                      <a:r>
                        <a:rPr lang="ru-RU" dirty="0" err="1" smtClean="0"/>
                        <a:t>кюретаж</a:t>
                      </a:r>
                      <a:r>
                        <a:rPr lang="ru-RU" dirty="0" smtClean="0"/>
                        <a:t> матки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установлен диагноз                        синдрома поликистозных яичников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4708478" y="4531057"/>
            <a:ext cx="641444" cy="900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50878" y="5554255"/>
            <a:ext cx="7765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пациенток всех групп наблюдалось увеличение толщины эндометрия при применении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тамоксифена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Записанный звук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/>
          <a:lstStyle/>
          <a:p>
            <a:pPr algn="ctr"/>
            <a:r>
              <a:rPr lang="ru-RU" b="1" dirty="0"/>
              <a:t>Влияние </a:t>
            </a:r>
            <a:r>
              <a:rPr lang="ru-RU" b="1" dirty="0" err="1"/>
              <a:t>силденафила</a:t>
            </a:r>
            <a:r>
              <a:rPr lang="ru-RU" b="1" dirty="0"/>
              <a:t> на толщину эндометрия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1" y="1473200"/>
            <a:ext cx="9555480" cy="4805680"/>
          </a:xfrm>
        </p:spPr>
      </p:pic>
      <p:sp>
        <p:nvSpPr>
          <p:cNvPr id="5" name="Прямоугольник 4"/>
          <p:cNvSpPr/>
          <p:nvPr/>
        </p:nvSpPr>
        <p:spPr>
          <a:xfrm>
            <a:off x="393842" y="6427113"/>
            <a:ext cx="101065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/>
              <a:t>Dehghani</a:t>
            </a:r>
            <a:r>
              <a:rPr lang="en-US" sz="1100" dirty="0" smtClean="0"/>
              <a:t> </a:t>
            </a:r>
            <a:r>
              <a:rPr lang="en-US" sz="1100" dirty="0" err="1" smtClean="0"/>
              <a:t>Firouzabadi</a:t>
            </a:r>
            <a:r>
              <a:rPr lang="en-US" sz="1100" dirty="0" smtClean="0"/>
              <a:t> R, </a:t>
            </a:r>
            <a:r>
              <a:rPr lang="en-US" sz="1100" dirty="0" err="1" smtClean="0"/>
              <a:t>Davar</a:t>
            </a:r>
            <a:r>
              <a:rPr lang="en-US" sz="1100" dirty="0" smtClean="0"/>
              <a:t> R, </a:t>
            </a:r>
            <a:r>
              <a:rPr lang="en-US" sz="1100" dirty="0" err="1" smtClean="0"/>
              <a:t>Hojjat</a:t>
            </a:r>
            <a:r>
              <a:rPr lang="en-US" sz="1100" dirty="0" smtClean="0"/>
              <a:t> F, </a:t>
            </a:r>
            <a:r>
              <a:rPr lang="en-US" sz="1100" dirty="0" err="1" smtClean="0"/>
              <a:t>Mahdavi</a:t>
            </a:r>
            <a:r>
              <a:rPr lang="en-US" sz="1100" dirty="0" smtClean="0"/>
              <a:t> M. Effect of sildenafil citrate on endometrial preparation and outcome of frozen-thawed embryo transfer cycles: a randomized clinical trial. Iranian Journal of Reproductive Medicine. 2013;11(2):151-158.</a:t>
            </a:r>
            <a:endParaRPr lang="ru-RU" sz="1100" dirty="0"/>
          </a:p>
        </p:txBody>
      </p:sp>
      <p:pic>
        <p:nvPicPr>
          <p:cNvPr id="3" name="Записанный звук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7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77672"/>
            <a:ext cx="9987887" cy="59078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196840" cy="21336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Влияние физических методов лечения </a:t>
            </a:r>
            <a:r>
              <a:rPr lang="ru-RU" b="1" dirty="0" smtClean="0"/>
              <a:t>на толщину </a:t>
            </a:r>
            <a:r>
              <a:rPr lang="ru-RU" b="1" dirty="0"/>
              <a:t>эндометрия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6385560"/>
            <a:ext cx="105232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err="1" smtClean="0"/>
              <a:t>Шнейдерман</a:t>
            </a:r>
            <a:r>
              <a:rPr lang="ru-RU" sz="1000" dirty="0" smtClean="0"/>
              <a:t> М.Г., Калинина Е.А., </a:t>
            </a:r>
            <a:r>
              <a:rPr lang="ru-RU" sz="1000" dirty="0" err="1" smtClean="0"/>
              <a:t>Смольникова</a:t>
            </a:r>
            <a:r>
              <a:rPr lang="ru-RU" sz="1000" dirty="0" smtClean="0"/>
              <a:t> В.Ю., </a:t>
            </a:r>
            <a:r>
              <a:rPr lang="ru-RU" sz="1000" dirty="0" err="1" smtClean="0"/>
              <a:t>Мишиева</a:t>
            </a:r>
            <a:r>
              <a:rPr lang="ru-RU" sz="1000" dirty="0" smtClean="0"/>
              <a:t> Н.Г., </a:t>
            </a:r>
            <a:r>
              <a:rPr lang="ru-RU" sz="1000" dirty="0" err="1" smtClean="0"/>
              <a:t>Абубакиров</a:t>
            </a:r>
            <a:r>
              <a:rPr lang="ru-RU" sz="1000" dirty="0" smtClean="0"/>
              <a:t> А.Н., Левков Л.А., Алиева К.У., Быков А.Г., </a:t>
            </a:r>
            <a:r>
              <a:rPr lang="ru-RU" sz="1000" dirty="0" err="1" smtClean="0"/>
              <a:t>Куземин</a:t>
            </a:r>
            <a:r>
              <a:rPr lang="ru-RU" sz="1000" dirty="0" smtClean="0"/>
              <a:t> А.А., </a:t>
            </a:r>
            <a:r>
              <a:rPr lang="ru-RU" sz="1000" dirty="0" err="1" smtClean="0"/>
              <a:t>Дюжева</a:t>
            </a:r>
            <a:r>
              <a:rPr lang="ru-RU" sz="1000" dirty="0" smtClean="0"/>
              <a:t> Е.В., </a:t>
            </a:r>
            <a:r>
              <a:rPr lang="ru-RU" sz="1000" dirty="0" err="1" smtClean="0"/>
              <a:t>Казарян</a:t>
            </a:r>
            <a:r>
              <a:rPr lang="ru-RU" sz="1000" dirty="0" smtClean="0"/>
              <a:t> Л.М., Павлович С.В., </a:t>
            </a:r>
            <a:r>
              <a:rPr lang="ru-RU" sz="1000" dirty="0" err="1" smtClean="0"/>
              <a:t>Фатхудинов</a:t>
            </a:r>
            <a:r>
              <a:rPr lang="ru-RU" sz="1000" dirty="0" smtClean="0"/>
              <a:t> Т.Х., Макаров А.В., </a:t>
            </a:r>
            <a:r>
              <a:rPr lang="ru-RU" sz="1000" dirty="0" err="1" smtClean="0"/>
              <a:t>Афян</a:t>
            </a:r>
            <a:r>
              <a:rPr lang="ru-RU" sz="1000" dirty="0" smtClean="0"/>
              <a:t> А.И. Проблема тонкого эндометрия: возможности комбинированного негормонального лечения при подготовке к процедуре экстракорпорального оплодотворения. Гинекология. 2014;16(3):67-71</a:t>
            </a:r>
            <a:endParaRPr lang="ru-RU" sz="1000" dirty="0"/>
          </a:p>
        </p:txBody>
      </p:sp>
      <p:pic>
        <p:nvPicPr>
          <p:cNvPr id="10" name="Записанный звук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6743" y="3126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/>
              <a:t>Результаты воздействия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489" y="2160589"/>
            <a:ext cx="9880979" cy="3880773"/>
          </a:xfrm>
        </p:spPr>
        <p:txBody>
          <a:bodyPr>
            <a:normAutofit/>
          </a:bodyPr>
          <a:lstStyle/>
          <a:p>
            <a:r>
              <a:rPr lang="ru-RU" sz="2800" dirty="0"/>
              <a:t>улучшение кровообращения в слизистой оболочке полости </a:t>
            </a:r>
            <a:r>
              <a:rPr lang="ru-RU" sz="2800" dirty="0" smtClean="0"/>
              <a:t>матки</a:t>
            </a:r>
          </a:p>
          <a:p>
            <a:r>
              <a:rPr lang="ru-RU" sz="2800" dirty="0" smtClean="0"/>
              <a:t> </a:t>
            </a:r>
            <a:r>
              <a:rPr lang="ru-RU" sz="2800" dirty="0"/>
              <a:t>и постепенное увеличение толщины базального и функционального слоев эндометрия. </a:t>
            </a:r>
            <a:endParaRPr lang="ru-RU" sz="2800" dirty="0" smtClean="0"/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Для </a:t>
            </a:r>
            <a:r>
              <a:rPr lang="ru-RU" sz="2800" dirty="0"/>
              <a:t>усиления эффекта параллельно применяли метод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гинекологического массажа.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Записанный звук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916" y="106869"/>
            <a:ext cx="8596668" cy="1320800"/>
          </a:xfrm>
        </p:spPr>
        <p:txBody>
          <a:bodyPr/>
          <a:lstStyle/>
          <a:p>
            <a:r>
              <a:rPr lang="ru-RU" b="1" dirty="0"/>
              <a:t>Влияние физических методов лечения на толщину эндометрия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323833"/>
            <a:ext cx="10345002" cy="553416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Толщина эндометрия 11,1 мм               </a:t>
            </a:r>
            <a:r>
              <a:rPr lang="ru-RU" dirty="0"/>
              <a:t>Толщина эндометрия</a:t>
            </a:r>
            <a:r>
              <a:rPr lang="ru-RU" dirty="0" smtClean="0"/>
              <a:t> 5,7 мм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30711"/>
              </p:ext>
            </p:extLst>
          </p:nvPr>
        </p:nvGraphicFramePr>
        <p:xfrm>
          <a:off x="407916" y="1568999"/>
          <a:ext cx="8128000" cy="2511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 я 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2я группа контрольная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сочетанного метода лечения женщин с «тонким» эндометрием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Без применения</a:t>
                      </a:r>
                      <a:r>
                        <a:rPr lang="ru-RU" baseline="0" dirty="0" smtClean="0"/>
                        <a:t> сочетанного метода лечения</a:t>
                      </a:r>
                      <a:endParaRPr lang="ru-RU" dirty="0"/>
                    </a:p>
                  </a:txBody>
                  <a:tcPr/>
                </a:tc>
              </a:tr>
              <a:tr h="1500762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орошение эндометрия смесью CO2 и N2 и гинекологический массаж</a:t>
                      </a:r>
                    </a:p>
                    <a:p>
                      <a:r>
                        <a:rPr lang="ru-RU" dirty="0" smtClean="0"/>
                        <a:t> (5 процедур)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Стрелка вниз 5"/>
          <p:cNvSpPr/>
          <p:nvPr/>
        </p:nvSpPr>
        <p:spPr>
          <a:xfrm>
            <a:off x="1665026" y="4203510"/>
            <a:ext cx="409433" cy="9451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936776" y="4203511"/>
            <a:ext cx="382137" cy="9451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Записанный звук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2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984826" cy="1320800"/>
          </a:xfrm>
        </p:spPr>
        <p:txBody>
          <a:bodyPr/>
          <a:lstStyle/>
          <a:p>
            <a:pPr algn="ctr"/>
            <a:r>
              <a:rPr lang="ru-RU" b="1" dirty="0"/>
              <a:t>Влияние физических методов лечения на толщину эндометрия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01" y="2755583"/>
            <a:ext cx="5664359" cy="41024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1" y="1320800"/>
            <a:ext cx="5143500" cy="5537200"/>
          </a:xfrm>
          <a:prstGeom prst="rect">
            <a:avLst/>
          </a:prstGeom>
        </p:spPr>
      </p:pic>
      <p:pic>
        <p:nvPicPr>
          <p:cNvPr id="3" name="Записанный звук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0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Применение данного комплекса позволило: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785" y="2160589"/>
            <a:ext cx="9594376" cy="4376689"/>
          </a:xfrm>
        </p:spPr>
        <p:txBody>
          <a:bodyPr/>
          <a:lstStyle/>
          <a:p>
            <a:r>
              <a:rPr lang="ru-RU" sz="2400" dirty="0"/>
              <a:t>восстановить функциональные </a:t>
            </a:r>
            <a:r>
              <a:rPr lang="ru-RU" sz="2400" dirty="0" smtClean="0"/>
              <a:t>свойства</a:t>
            </a:r>
            <a:r>
              <a:rPr lang="ru-RU" sz="2400" dirty="0"/>
              <a:t>,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показатели </a:t>
            </a:r>
            <a:r>
              <a:rPr lang="ru-RU" sz="2400" dirty="0" err="1"/>
              <a:t>рецептивности</a:t>
            </a:r>
            <a:r>
              <a:rPr lang="ru-RU" sz="2400" dirty="0"/>
              <a:t> эндометрия у 85,9% женщин, </a:t>
            </a:r>
            <a:endParaRPr lang="ru-RU" sz="2400" dirty="0" smtClean="0"/>
          </a:p>
          <a:p>
            <a:r>
              <a:rPr lang="ru-RU" sz="2400" dirty="0" smtClean="0"/>
              <a:t>снизить </a:t>
            </a:r>
            <a:r>
              <a:rPr lang="ru-RU" sz="2400" dirty="0"/>
              <a:t>ранние репродуктивные потери в 3,3 раза, </a:t>
            </a:r>
            <a:endParaRPr lang="ru-RU" sz="2400" dirty="0" smtClean="0"/>
          </a:p>
          <a:p>
            <a:r>
              <a:rPr lang="ru-RU" sz="2400" dirty="0" smtClean="0"/>
              <a:t>способствовало </a:t>
            </a:r>
            <a:r>
              <a:rPr lang="ru-RU" sz="2400" dirty="0"/>
              <a:t>восстановлению фертильности у 69,34% женщин и завершению беременности родами живым ребенком у 50,53% пациенток с предшествовавшими репродуктивными неудачами, обусловленными нарушением </a:t>
            </a:r>
            <a:r>
              <a:rPr lang="ru-RU" sz="2400" dirty="0" err="1"/>
              <a:t>рецептивности</a:t>
            </a:r>
            <a:r>
              <a:rPr lang="ru-RU" sz="2400" dirty="0"/>
              <a:t> эндометрия.</a:t>
            </a:r>
          </a:p>
          <a:p>
            <a:endParaRPr lang="ru-RU" dirty="0"/>
          </a:p>
        </p:txBody>
      </p:sp>
      <p:pic>
        <p:nvPicPr>
          <p:cNvPr id="4" name="Записанный звук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3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0"/>
            <a:ext cx="1067255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9609666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плазмы, обогащенной тромбоцитами, на толщину эндометрия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7421" y="6488668"/>
            <a:ext cx="117097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https://este21.ru/centr_kosmetologii/?utm_position_type=premium&amp;utm_device_type=mobile</a:t>
            </a:r>
          </a:p>
        </p:txBody>
      </p:sp>
      <p:pic>
        <p:nvPicPr>
          <p:cNvPr id="9" name="Записанный звук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04633"/>
            <a:ext cx="10003808" cy="1320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 </a:t>
            </a:r>
            <a:r>
              <a:rPr lang="ru-RU" dirty="0"/>
              <a:t>альфа-гранулах тромбоцитов содержатся многочисленные белки: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25433"/>
            <a:ext cx="10263116" cy="5432567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/>
              <a:t>тромбоцитарный</a:t>
            </a:r>
            <a:r>
              <a:rPr lang="ru-RU" sz="2800" dirty="0"/>
              <a:t> фактор роста (PDGF), </a:t>
            </a:r>
            <a:endParaRPr lang="ru-RU" sz="2800" dirty="0" smtClean="0"/>
          </a:p>
          <a:p>
            <a:pPr algn="ctr"/>
            <a:r>
              <a:rPr lang="ru-RU" sz="2800" dirty="0" smtClean="0"/>
              <a:t>трансформирующий </a:t>
            </a:r>
            <a:r>
              <a:rPr lang="ru-RU" sz="2800" dirty="0"/>
              <a:t>фактор роста (TGF), </a:t>
            </a:r>
            <a:endParaRPr lang="ru-RU" sz="2800" dirty="0" smtClean="0"/>
          </a:p>
          <a:p>
            <a:pPr algn="ctr"/>
            <a:r>
              <a:rPr lang="ru-RU" sz="2800" dirty="0" err="1" smtClean="0"/>
              <a:t>тромбоцитарный</a:t>
            </a:r>
            <a:r>
              <a:rPr lang="ru-RU" sz="2800" dirty="0" smtClean="0"/>
              <a:t> </a:t>
            </a:r>
            <a:r>
              <a:rPr lang="ru-RU" sz="2800" dirty="0"/>
              <a:t>фактор IL, </a:t>
            </a:r>
            <a:endParaRPr lang="ru-RU" sz="2800" dirty="0" smtClean="0"/>
          </a:p>
          <a:p>
            <a:pPr algn="ctr"/>
            <a:r>
              <a:rPr lang="ru-RU" sz="2800" dirty="0" err="1" smtClean="0"/>
              <a:t>тромбоцитарный</a:t>
            </a:r>
            <a:r>
              <a:rPr lang="ru-RU" sz="2800" dirty="0" smtClean="0"/>
              <a:t> </a:t>
            </a:r>
            <a:r>
              <a:rPr lang="ru-RU" sz="2800" dirty="0"/>
              <a:t>фактор </a:t>
            </a:r>
            <a:r>
              <a:rPr lang="ru-RU" sz="2800" dirty="0" err="1"/>
              <a:t>ангиогенеза</a:t>
            </a:r>
            <a:r>
              <a:rPr lang="ru-RU" sz="2800" dirty="0"/>
              <a:t> (PDAF</a:t>
            </a:r>
            <a:r>
              <a:rPr lang="ru-RU" sz="2800" dirty="0" smtClean="0"/>
              <a:t>),</a:t>
            </a:r>
          </a:p>
          <a:p>
            <a:pPr algn="ctr"/>
            <a:r>
              <a:rPr lang="ru-RU" sz="2800" dirty="0" smtClean="0"/>
              <a:t> фактор роста эндотелия сосудов (VEGF),</a:t>
            </a:r>
          </a:p>
          <a:p>
            <a:pPr algn="ctr"/>
            <a:r>
              <a:rPr lang="ru-RU" sz="2800" dirty="0" smtClean="0"/>
              <a:t> </a:t>
            </a:r>
            <a:r>
              <a:rPr lang="ru-RU" sz="2800" dirty="0" err="1"/>
              <a:t>эпидермальный</a:t>
            </a:r>
            <a:r>
              <a:rPr lang="ru-RU" sz="2800" dirty="0"/>
              <a:t> фактор роста (EGF</a:t>
            </a:r>
            <a:r>
              <a:rPr lang="ru-RU" sz="2800" dirty="0" smtClean="0"/>
              <a:t>),</a:t>
            </a:r>
          </a:p>
          <a:p>
            <a:pPr algn="ctr"/>
            <a:r>
              <a:rPr lang="ru-RU" sz="2800" dirty="0" smtClean="0"/>
              <a:t> </a:t>
            </a:r>
            <a:r>
              <a:rPr lang="ru-RU" sz="2800" dirty="0"/>
              <a:t>инсулиноподобный фактор роста IGF</a:t>
            </a:r>
            <a:r>
              <a:rPr lang="ru-RU" sz="2800" dirty="0" smtClean="0"/>
              <a:t>,</a:t>
            </a:r>
          </a:p>
          <a:p>
            <a:pPr algn="ctr"/>
            <a:r>
              <a:rPr lang="ru-RU" sz="2800" dirty="0" smtClean="0"/>
              <a:t> </a:t>
            </a:r>
            <a:r>
              <a:rPr lang="ru-RU" sz="2800" dirty="0" err="1"/>
              <a:t>фибронектин</a:t>
            </a:r>
            <a:r>
              <a:rPr lang="ru-RU" sz="2800" dirty="0"/>
              <a:t>, </a:t>
            </a:r>
            <a:endParaRPr lang="ru-RU" sz="2800" dirty="0" smtClean="0"/>
          </a:p>
          <a:p>
            <a:pPr algn="ctr"/>
            <a:r>
              <a:rPr lang="ru-RU" sz="2800" dirty="0" smtClean="0"/>
              <a:t>цитокины</a:t>
            </a:r>
            <a:r>
              <a:rPr lang="ru-RU" sz="2800" dirty="0"/>
              <a:t>. </a:t>
            </a:r>
            <a:endParaRPr lang="ru-RU" sz="2800" dirty="0"/>
          </a:p>
        </p:txBody>
      </p:sp>
      <p:pic>
        <p:nvPicPr>
          <p:cNvPr id="5" name="Записанный звук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2774" y="340360"/>
            <a:ext cx="8596668" cy="1320800"/>
          </a:xfrm>
        </p:spPr>
        <p:txBody>
          <a:bodyPr/>
          <a:lstStyle/>
          <a:p>
            <a:r>
              <a:rPr lang="ru-RU" dirty="0" smtClean="0"/>
              <a:t>«Тонкий эндометрий»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4" y="1112520"/>
            <a:ext cx="8954345" cy="5196840"/>
          </a:xfrm>
        </p:spPr>
      </p:pic>
      <p:pic>
        <p:nvPicPr>
          <p:cNvPr id="5" name="Записанный звук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5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0125"/>
            <a:ext cx="8596668" cy="1780275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Дополнительно плазма содержит ряд биологически активных </a:t>
            </a:r>
            <a:r>
              <a:rPr lang="ru-RU" sz="4000" dirty="0" smtClean="0"/>
              <a:t>белков: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251" y="2160589"/>
            <a:ext cx="9826387" cy="388077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 algn="ctr">
              <a:buNone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IGF-I             фактор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роста 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гепатоцитов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(HGF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2709081" y="2565778"/>
            <a:ext cx="580029" cy="12146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6673755" y="2524836"/>
            <a:ext cx="600502" cy="1255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Записанный звук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9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0038" y="896707"/>
            <a:ext cx="8998930" cy="5684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448" y="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  Влияние </a:t>
            </a:r>
            <a:r>
              <a:rPr lang="ru-RU" b="1" dirty="0"/>
              <a:t>плазмы, обогащенной тромбоцитами, на толщину эндометрия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6581001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Reham</a:t>
            </a:r>
            <a:r>
              <a:rPr lang="en-US" sz="1200" dirty="0"/>
              <a:t> L, </a:t>
            </a:r>
            <a:r>
              <a:rPr lang="en-US" sz="1200" dirty="0" err="1"/>
              <a:t>Gamil</a:t>
            </a:r>
            <a:r>
              <a:rPr lang="en-US" sz="1200" dirty="0"/>
              <a:t> AL. Antimicrobial effects of platelet-rich plasma against selected oral and periodontal pathogens. Polish Journal of Microbiology.2017;66(1):31-37.</a:t>
            </a:r>
            <a:endParaRPr lang="ru-RU" sz="1200" dirty="0"/>
          </a:p>
        </p:txBody>
      </p:sp>
      <p:pic>
        <p:nvPicPr>
          <p:cNvPr id="6" name="Записанный звук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8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252" y="-1"/>
            <a:ext cx="9880978" cy="2019869"/>
          </a:xfrm>
        </p:spPr>
        <p:txBody>
          <a:bodyPr>
            <a:normAutofit/>
          </a:bodyPr>
          <a:lstStyle/>
          <a:p>
            <a:r>
              <a:rPr lang="ru-RU" sz="4000" b="1" dirty="0"/>
              <a:t>Б</a:t>
            </a:r>
            <a:r>
              <a:rPr lang="ru-RU" sz="4000" b="1" dirty="0" smtClean="0"/>
              <a:t>иологические эффекты направленные </a:t>
            </a:r>
            <a:r>
              <a:rPr lang="ru-RU" sz="4000" b="1" dirty="0"/>
              <a:t>на стимуляцию клеточных механизмов: 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26563"/>
          </a:xfrm>
        </p:spPr>
        <p:txBody>
          <a:bodyPr>
            <a:normAutofit/>
          </a:bodyPr>
          <a:lstStyle/>
          <a:p>
            <a:r>
              <a:rPr lang="ru-RU" sz="2800" dirty="0" err="1"/>
              <a:t>ангиогенез</a:t>
            </a:r>
            <a:r>
              <a:rPr lang="ru-RU" sz="2800" dirty="0"/>
              <a:t>, </a:t>
            </a:r>
            <a:endParaRPr lang="ru-RU" sz="2800" dirty="0" smtClean="0"/>
          </a:p>
          <a:p>
            <a:r>
              <a:rPr lang="ru-RU" sz="2800" dirty="0" smtClean="0"/>
              <a:t>хемотаксис </a:t>
            </a:r>
            <a:r>
              <a:rPr lang="ru-RU" sz="2800" dirty="0"/>
              <a:t>макрофагов, </a:t>
            </a:r>
            <a:endParaRPr lang="ru-RU" sz="2800" dirty="0" smtClean="0"/>
          </a:p>
          <a:p>
            <a:r>
              <a:rPr lang="ru-RU" sz="2800" dirty="0" smtClean="0"/>
              <a:t>пролиферацию </a:t>
            </a:r>
            <a:r>
              <a:rPr lang="ru-RU" sz="2800" dirty="0"/>
              <a:t>и миграцию фибробластов, </a:t>
            </a:r>
            <a:endParaRPr lang="ru-RU" sz="2800" dirty="0" smtClean="0"/>
          </a:p>
          <a:p>
            <a:r>
              <a:rPr lang="ru-RU" sz="2800" dirty="0" smtClean="0"/>
              <a:t>синтез </a:t>
            </a:r>
            <a:r>
              <a:rPr lang="ru-RU" sz="2800" dirty="0"/>
              <a:t>коллагена</a:t>
            </a:r>
            <a:r>
              <a:rPr lang="ru-RU" sz="2800" dirty="0" smtClean="0"/>
              <a:t>,</a:t>
            </a:r>
          </a:p>
          <a:p>
            <a:r>
              <a:rPr lang="ru-RU" sz="2800" dirty="0" smtClean="0"/>
              <a:t> </a:t>
            </a:r>
            <a:r>
              <a:rPr lang="ru-RU" sz="2800" dirty="0"/>
              <a:t>эластина, остеобластов, </a:t>
            </a:r>
            <a:endParaRPr lang="ru-RU" sz="2800" dirty="0" smtClean="0"/>
          </a:p>
          <a:p>
            <a:r>
              <a:rPr lang="ru-RU" sz="2800" dirty="0" smtClean="0"/>
              <a:t>межклеточного </a:t>
            </a:r>
            <a:r>
              <a:rPr lang="ru-RU" sz="2800" dirty="0"/>
              <a:t>вещества, </a:t>
            </a:r>
            <a:endParaRPr lang="ru-RU" sz="2800" dirty="0" smtClean="0"/>
          </a:p>
          <a:p>
            <a:r>
              <a:rPr lang="ru-RU" sz="2800" dirty="0" smtClean="0"/>
              <a:t>эндотелиальных </a:t>
            </a:r>
            <a:r>
              <a:rPr lang="ru-RU" sz="2800" dirty="0"/>
              <a:t>клеток </a:t>
            </a:r>
            <a:endParaRPr lang="ru-RU" sz="2800" dirty="0"/>
          </a:p>
        </p:txBody>
      </p:sp>
      <p:pic>
        <p:nvPicPr>
          <p:cNvPr id="4" name="Записанный звук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2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978"/>
            <a:ext cx="5979640" cy="66690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814" y="188979"/>
            <a:ext cx="8596668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615440" y="-716280"/>
            <a:ext cx="8244840" cy="6370320"/>
          </a:xfrm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37860" y="849379"/>
            <a:ext cx="4133421" cy="63248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Рецептивный </a:t>
            </a:r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эндометрий является </a:t>
            </a:r>
            <a:r>
              <a:rPr lang="ru-RU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неотъемлемой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частью процесса имплантации эмбриона</a:t>
            </a:r>
            <a:r>
              <a:rPr lang="ru-RU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 недостаточный рост эндометрия снижает эффективность </a:t>
            </a:r>
            <a:endParaRPr lang="ru-RU" sz="2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вспомогательных репродуктивных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технологий</a:t>
            </a:r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4" name="Записанный звук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9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4357"/>
          </a:xfrm>
        </p:spPr>
      </p:pic>
      <p:pic>
        <p:nvPicPr>
          <p:cNvPr id="3" name="Записанный звук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1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5193"/>
            <a:ext cx="9274002" cy="195163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Ведущую роль в отсутствии имплантации </a:t>
            </a:r>
            <a:b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играет:</a:t>
            </a:r>
            <a:b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186" y="2126823"/>
            <a:ext cx="9587553" cy="385089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Состояние </a:t>
            </a:r>
            <a:r>
              <a:rPr lang="ru-RU" sz="3600" dirty="0" err="1" smtClean="0"/>
              <a:t>рецептивности</a:t>
            </a:r>
            <a:r>
              <a:rPr lang="ru-RU" sz="3600" dirty="0" smtClean="0"/>
              <a:t> эндометрия (хронические воспалительные заболевания) </a:t>
            </a:r>
          </a:p>
          <a:p>
            <a:r>
              <a:rPr lang="ru-RU" sz="3600" dirty="0" smtClean="0"/>
              <a:t>Гормональная дисфункция</a:t>
            </a:r>
          </a:p>
          <a:p>
            <a:r>
              <a:rPr lang="ru-RU" sz="3600" dirty="0" smtClean="0"/>
              <a:t>Нарушение экспрессии рецепторов и сочетание факторов</a:t>
            </a:r>
            <a:endParaRPr lang="ru-RU" sz="3600" dirty="0"/>
          </a:p>
        </p:txBody>
      </p:sp>
      <p:pic>
        <p:nvPicPr>
          <p:cNvPr id="5" name="Записанный звук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930690" cy="2215487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Актуальной проблемой является </a:t>
            </a:r>
            <a:endParaRPr lang="ru-RU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211466"/>
            <a:ext cx="10413242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u="sng" dirty="0" smtClean="0"/>
              <a:t>ОТСУТСТВИЕ </a:t>
            </a:r>
          </a:p>
          <a:p>
            <a:pPr marL="0" indent="0" algn="ctr">
              <a:buNone/>
            </a:pPr>
            <a:r>
              <a:rPr lang="ru-RU" sz="4800" dirty="0" smtClean="0"/>
              <a:t>эффективных мер воздействия на </a:t>
            </a:r>
            <a:r>
              <a:rPr lang="ru-RU" sz="4800" dirty="0" err="1" smtClean="0"/>
              <a:t>нерецептивный</a:t>
            </a:r>
            <a:r>
              <a:rPr lang="ru-RU" sz="4800" dirty="0" smtClean="0"/>
              <a:t> эндометрий</a:t>
            </a:r>
            <a:endParaRPr lang="ru-RU" sz="4800" dirty="0"/>
          </a:p>
        </p:txBody>
      </p:sp>
      <p:pic>
        <p:nvPicPr>
          <p:cNvPr id="6" name="Записанный звук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19.17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1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600"/>
            <a:ext cx="8268546" cy="5358676"/>
          </a:xfrm>
        </p:spPr>
      </p:pic>
      <p:sp>
        <p:nvSpPr>
          <p:cNvPr id="5" name="Прямоугольник 4"/>
          <p:cNvSpPr/>
          <p:nvPr/>
        </p:nvSpPr>
        <p:spPr>
          <a:xfrm>
            <a:off x="586548" y="6257836"/>
            <a:ext cx="87782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/>
              <a:t>Gallos</a:t>
            </a:r>
            <a:r>
              <a:rPr lang="en-US" sz="1100" dirty="0" smtClean="0"/>
              <a:t> ID, </a:t>
            </a:r>
            <a:r>
              <a:rPr lang="en-US" sz="1100" dirty="0" err="1" smtClean="0"/>
              <a:t>Khairy</a:t>
            </a:r>
            <a:r>
              <a:rPr lang="en-US" sz="1100" dirty="0" smtClean="0"/>
              <a:t> M, Chu J, </a:t>
            </a:r>
            <a:r>
              <a:rPr lang="en-US" sz="1100" dirty="0" err="1" smtClean="0"/>
              <a:t>Rajkhowa</a:t>
            </a:r>
            <a:r>
              <a:rPr lang="en-US" sz="1100" dirty="0" smtClean="0"/>
              <a:t> M, Tobias A, Campbell A, Dowell K, </a:t>
            </a:r>
            <a:r>
              <a:rPr lang="en-US" sz="1100" dirty="0" err="1" smtClean="0"/>
              <a:t>Fishel</a:t>
            </a:r>
            <a:r>
              <a:rPr lang="en-US" sz="1100" dirty="0" smtClean="0"/>
              <a:t> S, </a:t>
            </a:r>
            <a:r>
              <a:rPr lang="en-US" sz="1100" dirty="0" err="1" smtClean="0"/>
              <a:t>Coomarasamy</a:t>
            </a:r>
            <a:r>
              <a:rPr lang="en-US" sz="1100" dirty="0" smtClean="0"/>
              <a:t> A. Optimal endometrial thickness to maximize live births and minimize pregnancy losses: Analysis of 25,767 fresh embryo transfers. Reproductive </a:t>
            </a:r>
            <a:r>
              <a:rPr lang="en-US" sz="1100" dirty="0" err="1" smtClean="0"/>
              <a:t>BioMedicine</a:t>
            </a:r>
            <a:r>
              <a:rPr lang="en-US" sz="1100" dirty="0" smtClean="0"/>
              <a:t> Online. 2018;37(5):542-548.</a:t>
            </a:r>
            <a:endParaRPr lang="ru-RU" sz="1100" dirty="0"/>
          </a:p>
        </p:txBody>
      </p:sp>
      <p:pic>
        <p:nvPicPr>
          <p:cNvPr id="3" name="Записанный звук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391.93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9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84014" y="0"/>
            <a:ext cx="8489988" cy="65989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08442" cy="1320800"/>
          </a:xfrm>
        </p:spPr>
        <p:txBody>
          <a:bodyPr/>
          <a:lstStyle/>
          <a:p>
            <a:pPr algn="ctr"/>
            <a:r>
              <a:rPr lang="ru-RU" dirty="0"/>
              <a:t>Гормон роста как фактор, влияющий на толщину эндометрия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4014" y="6488668"/>
            <a:ext cx="8596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https://www.rbmojournal.com/article/S1472-6483(18)30466-8/fulltext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Записанный звук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9421" y="2796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2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246" y="502920"/>
            <a:ext cx="8596668" cy="1320800"/>
          </a:xfrm>
        </p:spPr>
        <p:txBody>
          <a:bodyPr/>
          <a:lstStyle/>
          <a:p>
            <a:pPr algn="ctr"/>
            <a:r>
              <a:rPr lang="ru-RU" dirty="0"/>
              <a:t>Гормон роста как фактор, влияющий на толщину эндометрия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" y="2160589"/>
            <a:ext cx="9494520" cy="4697411"/>
          </a:xfrm>
        </p:spPr>
        <p:txBody>
          <a:bodyPr>
            <a:normAutofit fontScale="47500" lnSpcReduction="20000"/>
          </a:bodyPr>
          <a:lstStyle/>
          <a:p>
            <a:endParaRPr lang="ru-RU" dirty="0" smtClean="0">
              <a:hlinkClick r:id="rId4"/>
            </a:endParaRPr>
          </a:p>
          <a:p>
            <a:endParaRPr lang="ru-RU" dirty="0" smtClean="0"/>
          </a:p>
          <a:p>
            <a:r>
              <a:rPr lang="ru-RU" sz="3800" dirty="0"/>
              <a:t>N. </a:t>
            </a:r>
            <a:r>
              <a:rPr lang="ru-RU" sz="3800" dirty="0" err="1"/>
              <a:t>Cui</a:t>
            </a:r>
            <a:r>
              <a:rPr lang="ru-RU" sz="3800" dirty="0"/>
              <a:t> и </a:t>
            </a:r>
            <a:r>
              <a:rPr lang="ru-RU" sz="3800" dirty="0" err="1"/>
              <a:t>соавт</a:t>
            </a:r>
            <a:r>
              <a:rPr lang="ru-RU" sz="3800" dirty="0"/>
              <a:t>. </a:t>
            </a:r>
            <a:r>
              <a:rPr lang="ru-RU" sz="3800" dirty="0" smtClean="0"/>
              <a:t> </a:t>
            </a:r>
            <a:r>
              <a:rPr lang="ru-RU" sz="3800" dirty="0"/>
              <a:t>провели исследование, в котором сравнили частоту наступления беременности в зависимости от применения GH или эстрогенов при подготовке эндометрия к переносу размороженных эмбрионов. Частота наступления клинической беременности составила у пациенток группы с применением GH 42,5% по сравнению с 18,9% у </a:t>
            </a:r>
            <a:r>
              <a:rPr lang="ru-RU" sz="3800" dirty="0" smtClean="0"/>
              <a:t>пациенток </a:t>
            </a:r>
            <a:r>
              <a:rPr lang="ru-RU" sz="3800" dirty="0"/>
              <a:t>группы, в которой при подготовке «тонкого» эндометрия использовали эстрогены (</a:t>
            </a:r>
            <a:r>
              <a:rPr lang="ru-RU" sz="3800" dirty="0" smtClean="0"/>
              <a:t>р&lt;0,05)</a:t>
            </a:r>
            <a:endParaRPr lang="ru-RU" sz="3800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en-US" sz="2000" dirty="0" smtClean="0"/>
              <a:t>Cui </a:t>
            </a:r>
            <a:r>
              <a:rPr lang="en-US" sz="2000" dirty="0"/>
              <a:t>N, Li A-M, Luo Z-Y, Zhao Z-M, Xu Y-M, Zhang J, Yang A-M, Wang L-L, </a:t>
            </a:r>
            <a:r>
              <a:rPr lang="en-US" sz="2000" dirty="0" err="1"/>
              <a:t>Hao</a:t>
            </a:r>
            <a:r>
              <a:rPr lang="en-US" sz="2000" dirty="0"/>
              <a:t> G-M, Gao B-L. Effects of growth hormone on pregnancy rates of patients with «thin» endometrium. Journal of </a:t>
            </a:r>
            <a:r>
              <a:rPr lang="en-US" sz="2000" dirty="0" err="1"/>
              <a:t>Endocrinological</a:t>
            </a:r>
            <a:r>
              <a:rPr lang="en-US" sz="2000" dirty="0"/>
              <a:t> Investigation. 2019;42(1):27-35.</a:t>
            </a:r>
            <a:endParaRPr lang="ru-RU" sz="2000" dirty="0">
              <a:hlinkClick r:id="rId4"/>
            </a:endParaRPr>
          </a:p>
          <a:p>
            <a:endParaRPr lang="ru-RU" dirty="0" smtClean="0">
              <a:hlinkClick r:id="rId4"/>
            </a:endParaRPr>
          </a:p>
          <a:p>
            <a:endParaRPr lang="ru-RU" dirty="0">
              <a:hlinkClick r:id="rId4"/>
            </a:endParaRPr>
          </a:p>
          <a:p>
            <a:endParaRPr lang="ru-RU" dirty="0" smtClean="0">
              <a:hlinkClick r:id="rId4"/>
            </a:endParaRPr>
          </a:p>
          <a:p>
            <a:endParaRPr lang="ru-RU" dirty="0">
              <a:hlinkClick r:id="rId4"/>
            </a:endParaRPr>
          </a:p>
          <a:p>
            <a:endParaRPr lang="ru-RU" dirty="0" smtClean="0">
              <a:hlinkClick r:id="rId4"/>
            </a:endParaRPr>
          </a:p>
          <a:p>
            <a:endParaRPr lang="ru-RU" dirty="0">
              <a:hlinkClick r:id="rId4"/>
            </a:endParaRPr>
          </a:p>
          <a:p>
            <a:endParaRPr lang="ru-RU" dirty="0" smtClean="0">
              <a:hlinkClick r:id="rId4"/>
            </a:endParaRPr>
          </a:p>
          <a:p>
            <a:endParaRPr lang="ru-RU" dirty="0">
              <a:hlinkClick r:id="rId4"/>
            </a:endParaRPr>
          </a:p>
          <a:p>
            <a:endParaRPr lang="ru-RU" dirty="0" smtClean="0">
              <a:hlinkClick r:id="rId4"/>
            </a:endParaRPr>
          </a:p>
          <a:p>
            <a:endParaRPr lang="ru-RU" dirty="0" smtClean="0">
              <a:hlinkClick r:id="rId4"/>
            </a:endParaRPr>
          </a:p>
        </p:txBody>
      </p:sp>
      <p:pic>
        <p:nvPicPr>
          <p:cNvPr id="4" name="Записанный звук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3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" y="152400"/>
            <a:ext cx="1007364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Гранулоцитарный</a:t>
            </a:r>
            <a:r>
              <a:rPr lang="ru-RU" b="1" dirty="0"/>
              <a:t> </a:t>
            </a:r>
            <a:r>
              <a:rPr lang="ru-RU" b="1" dirty="0" err="1"/>
              <a:t>колониестимулирующий</a:t>
            </a:r>
            <a:r>
              <a:rPr lang="ru-RU" b="1" dirty="0"/>
              <a:t> фактор и его влияние на толщину эндометрия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445270"/>
            <a:ext cx="9227820" cy="5151120"/>
          </a:xfrm>
        </p:spPr>
      </p:pic>
      <p:sp>
        <p:nvSpPr>
          <p:cNvPr id="5" name="Прямоугольник 4"/>
          <p:cNvSpPr/>
          <p:nvPr/>
        </p:nvSpPr>
        <p:spPr>
          <a:xfrm>
            <a:off x="137160" y="6596390"/>
            <a:ext cx="106527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/>
              <a:t>Gleicher</a:t>
            </a:r>
            <a:r>
              <a:rPr lang="en-US" sz="1100" dirty="0" smtClean="0"/>
              <a:t> N, </a:t>
            </a:r>
            <a:r>
              <a:rPr lang="en-US" sz="1100" dirty="0" err="1" smtClean="0"/>
              <a:t>Vidali</a:t>
            </a:r>
            <a:r>
              <a:rPr lang="en-US" sz="1100" dirty="0" smtClean="0"/>
              <a:t> A, Barad DH. Successful treatment of unresponsive thin endometrium. Fertility and Sterility. 2011;95(6):2123.e13- 2123.e17.</a:t>
            </a:r>
            <a:endParaRPr lang="ru-RU" sz="1100" dirty="0"/>
          </a:p>
        </p:txBody>
      </p:sp>
      <p:pic>
        <p:nvPicPr>
          <p:cNvPr id="6" name="Записанный звук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4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411"/>
            <a:ext cx="10795379" cy="67078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200" dirty="0" smtClean="0"/>
              <a:t>       Пациенткам (</a:t>
            </a:r>
            <a:r>
              <a:rPr lang="en-US" sz="2200" dirty="0" smtClean="0"/>
              <a:t>n=21) c </a:t>
            </a:r>
            <a:r>
              <a:rPr lang="ru-RU" sz="2200" dirty="0" smtClean="0"/>
              <a:t>«тонким» (менее 7 мм) эндометрием</a:t>
            </a:r>
          </a:p>
          <a:p>
            <a:pPr marL="0" indent="0">
              <a:buNone/>
            </a:pPr>
            <a:r>
              <a:rPr lang="ru-RU" dirty="0" smtClean="0"/>
              <a:t>              </a:t>
            </a:r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2200" dirty="0"/>
              <a:t> </a:t>
            </a:r>
            <a:r>
              <a:rPr lang="ru-RU" sz="2200" dirty="0" smtClean="0"/>
              <a:t>                            неудачные </a:t>
            </a:r>
            <a:r>
              <a:rPr lang="ru-RU" sz="2200" dirty="0"/>
              <a:t>попытки увеличения его толщины с помощью</a:t>
            </a:r>
          </a:p>
          <a:p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       </a:t>
            </a:r>
            <a:r>
              <a:rPr lang="ru-RU" dirty="0" err="1" smtClean="0"/>
              <a:t>цитрадиола</a:t>
            </a:r>
            <a:r>
              <a:rPr lang="ru-RU" dirty="0" smtClean="0"/>
              <a:t>,                                                                 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                               в день </a:t>
            </a:r>
            <a:r>
              <a:rPr lang="ru-RU" dirty="0"/>
              <a:t>введения </a:t>
            </a:r>
            <a:r>
              <a:rPr lang="ru-RU" dirty="0" smtClean="0"/>
              <a:t>ХГЧ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силденафил</a:t>
            </a:r>
            <a:r>
              <a:rPr lang="ru-RU" dirty="0" smtClean="0"/>
              <a:t> </a:t>
            </a:r>
            <a:r>
              <a:rPr lang="ru-RU" dirty="0"/>
              <a:t>цитрата </a:t>
            </a:r>
            <a:r>
              <a:rPr lang="ru-RU" dirty="0" smtClean="0"/>
              <a:t>и/или β-блокаторов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  <a:p>
            <a:pPr marL="0" indent="0">
              <a:buNone/>
            </a:pPr>
            <a:r>
              <a:rPr lang="ru-RU" dirty="0"/>
              <a:t>Если </a:t>
            </a:r>
            <a:r>
              <a:rPr lang="ru-RU" sz="3200" dirty="0" smtClean="0"/>
              <a:t>через 48 ч </a:t>
            </a:r>
            <a:r>
              <a:rPr lang="ru-RU" dirty="0" smtClean="0"/>
              <a:t>эндометрий </a:t>
            </a:r>
            <a:r>
              <a:rPr lang="ru-RU" dirty="0"/>
              <a:t>не достигал 7 мм, то перед </a:t>
            </a:r>
            <a:r>
              <a:rPr lang="ru-RU" dirty="0" err="1"/>
              <a:t>трансвагинальной</a:t>
            </a:r>
            <a:r>
              <a:rPr lang="ru-RU" dirty="0"/>
              <a:t> пункцией яичников проводили повторную внутриматочную </a:t>
            </a:r>
            <a:r>
              <a:rPr lang="ru-RU" dirty="0" err="1"/>
              <a:t>инфузию</a:t>
            </a:r>
            <a:r>
              <a:rPr lang="ru-RU" dirty="0"/>
              <a:t> </a:t>
            </a:r>
            <a:r>
              <a:rPr lang="ru-RU" dirty="0" smtClean="0"/>
              <a:t>GCSF.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толщина </a:t>
            </a:r>
            <a:r>
              <a:rPr lang="ru-RU" dirty="0"/>
              <a:t>эндометрия увеличилась с 6,4±1,4 до 9,3±2,1 мм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          У 19</a:t>
            </a:r>
            <a:r>
              <a:rPr lang="ru-RU" dirty="0"/>
              <a:t>% пациенток наступила клиническая беременность,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за </a:t>
            </a:r>
            <a:r>
              <a:rPr lang="ru-RU" dirty="0"/>
              <a:t>исключением 1 случая внематочной беременности.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Стрелка влево 4"/>
          <p:cNvSpPr/>
          <p:nvPr/>
        </p:nvSpPr>
        <p:spPr>
          <a:xfrm>
            <a:off x="6639636" y="1443851"/>
            <a:ext cx="2784143" cy="4776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авая фигурная скобка 6"/>
          <p:cNvSpPr/>
          <p:nvPr/>
        </p:nvSpPr>
        <p:spPr>
          <a:xfrm rot="5400000">
            <a:off x="3500527" y="-733140"/>
            <a:ext cx="859807" cy="74380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9902" y="3204759"/>
            <a:ext cx="6999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проводили внутриматочную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инфузию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GCSF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3644707" y="4376765"/>
            <a:ext cx="504967" cy="10508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люс 12"/>
          <p:cNvSpPr/>
          <p:nvPr/>
        </p:nvSpPr>
        <p:spPr>
          <a:xfrm>
            <a:off x="4532569" y="313305"/>
            <a:ext cx="559558" cy="60050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писанный звук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5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330</TotalTime>
  <Words>934</Words>
  <Application>Microsoft Office PowerPoint</Application>
  <PresentationFormat>Широкоэкранный</PresentationFormat>
  <Paragraphs>160</Paragraphs>
  <Slides>24</Slides>
  <Notes>0</Notes>
  <HiddenSlides>0</HiddenSlides>
  <MMClips>24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«Тонкий эндометрий» и возможные пути решения данной проблемы </vt:lpstr>
      <vt:lpstr>«Тонкий эндометрий»</vt:lpstr>
      <vt:lpstr>Ведущую роль в отсутствии имплантации  играет: </vt:lpstr>
      <vt:lpstr>Актуальной проблемой является </vt:lpstr>
      <vt:lpstr>Презентация PowerPoint</vt:lpstr>
      <vt:lpstr>Гормон роста как фактор, влияющий на толщину эндометрия</vt:lpstr>
      <vt:lpstr>Гормон роста как фактор, влияющий на толщину эндометрия</vt:lpstr>
      <vt:lpstr>Гранулоцитарный колониестимулирующий фактор и его влияние на толщину эндометрия</vt:lpstr>
      <vt:lpstr>Презентация PowerPoint</vt:lpstr>
      <vt:lpstr>Влияние тамоксифена на толщину эндометрия</vt:lpstr>
      <vt:lpstr>ТАМОКСИФЕН</vt:lpstr>
      <vt:lpstr>Влияние силденафила на толщину эндометрия</vt:lpstr>
      <vt:lpstr>Влияние физических методов лечения на толщину эндометрия</vt:lpstr>
      <vt:lpstr>Результаты воздействия</vt:lpstr>
      <vt:lpstr>Влияние физических методов лечения на толщину эндометрия</vt:lpstr>
      <vt:lpstr>Влияние физических методов лечения на толщину эндометрия</vt:lpstr>
      <vt:lpstr>Применение данного комплекса позволило:</vt:lpstr>
      <vt:lpstr>Влияние плазмы, обогащенной тромбоцитами, на толщину эндометрия</vt:lpstr>
      <vt:lpstr>В альфа-гранулах тромбоцитов содержатся многочисленные белки: </vt:lpstr>
      <vt:lpstr>Дополнительно плазма содержит ряд биологически активных белков: </vt:lpstr>
      <vt:lpstr>              Влияние плазмы, обогащенной тромбоцитами, на толщину эндометрия</vt:lpstr>
      <vt:lpstr>Биологические эффекты направленные на стимуляцию клеточных механизмов: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«Тонкий эндометрий» </dc:title>
  <dc:creator>Aptem Xarotonov</dc:creator>
  <cp:lastModifiedBy>Aptem Xarotonov</cp:lastModifiedBy>
  <cp:revision>36</cp:revision>
  <dcterms:created xsi:type="dcterms:W3CDTF">2020-11-08T16:17:16Z</dcterms:created>
  <dcterms:modified xsi:type="dcterms:W3CDTF">2020-11-12T17:23:35Z</dcterms:modified>
</cp:coreProperties>
</file>