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6" r:id="rId4"/>
    <p:sldId id="258" r:id="rId5"/>
    <p:sldId id="259" r:id="rId6"/>
    <p:sldId id="261" r:id="rId7"/>
    <p:sldId id="262" r:id="rId8"/>
    <p:sldId id="265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462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585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7293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705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2710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999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31.10.2020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697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31.10.2020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4667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31.10.2020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0675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31.10.2020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31.10.2020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264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31.10.2020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7238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31.10.2020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11560" y="1772816"/>
            <a:ext cx="8064896" cy="2592288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ПАТОГЕНЕТИЧЕСКИЕ ОСОБЕННОСТИ ПРЕЭКЛАМПСИИ У БЕРЕМЕННЫХ ЖЕНЩИН С МЕТАБОЛИЧЕСКИМ СИНДРОМОМ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43608" y="129631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ФЕДЕРАЛЬНОЕ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ГОСУДАРСТВЕННОЕ БЮДЖЕТНОЕ ОБРАЗОВАТЕЛЬНОЕ УЧРЕЖДЕНИЕ ВЫСШЕГО ОБРАЗОВАНИЯ "РОСТОВСКИЙ ГОСУДАРСТВЕННЫЙ МЕДИЦИНСКИЙ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УНИВЕРСИТЕТ"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МИНИСТЕРСТВА ЗДРАВООХРАНЕНИЯ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РОССИЙСКОЙ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s://static.tildacdn.com/tild6531-3761-4466-a232-666266306339/__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13" y="129632"/>
            <a:ext cx="857256" cy="948721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0" y="5013176"/>
            <a:ext cx="62281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Авторы: Бураева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М.Х-Б,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Нищенко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В.А., Бураева М.Х-Б. Научный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руководитель: д.м.н., проф.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Симрок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В.В.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6211669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Ростов-на-Дону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2020 г.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олна 1"/>
          <p:cNvSpPr/>
          <p:nvPr/>
        </p:nvSpPr>
        <p:spPr>
          <a:xfrm>
            <a:off x="443838" y="116632"/>
            <a:ext cx="7992888" cy="864096"/>
          </a:xfrm>
          <a:prstGeom prst="wave">
            <a:avLst>
              <a:gd name="adj1" fmla="val 12500"/>
              <a:gd name="adj2" fmla="val 202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Актуальность исследования: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1268760"/>
            <a:ext cx="799288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Метаболический синдром (МС) является крайне актуальной проблемой здравоохранения как в нашей стране, так и за ее пределами.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эпидемиологической точки зрения, метаболический синдром рассматривается как пандемия нашего времени. На сегодняшний день распространенность МС достигает в среднем 30-35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енщины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избыточной массой тела и ожирением в течение беременности и родов имеют дополнительный риск развития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гестационных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осложнений,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преэклампсии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(ПЭ) и эклампсии, осложнений в родах и послеродовом периоде, а также имеют риск тромбоэмболических осложнений.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Горизонтальный свиток 5"/>
          <p:cNvSpPr/>
          <p:nvPr/>
        </p:nvSpPr>
        <p:spPr>
          <a:xfrm>
            <a:off x="727316" y="1636227"/>
            <a:ext cx="7358114" cy="3143272"/>
          </a:xfrm>
          <a:prstGeom prst="horizontalScroll">
            <a:avLst/>
          </a:prstGeom>
          <a:noFill/>
          <a:ln w="76200" cap="sq" cmpd="sng">
            <a:miter lim="800000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Волна 1"/>
          <p:cNvSpPr/>
          <p:nvPr/>
        </p:nvSpPr>
        <p:spPr>
          <a:xfrm>
            <a:off x="443838" y="116632"/>
            <a:ext cx="7992888" cy="864096"/>
          </a:xfrm>
          <a:prstGeom prst="wave">
            <a:avLst>
              <a:gd name="adj1" fmla="val 12500"/>
              <a:gd name="adj2" fmla="val 202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Цель исследования: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87624" y="2321004"/>
            <a:ext cx="676875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изучить патогенетические особенности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преэклампсии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беременных женщин с метаболическим синдромом.</a:t>
            </a:r>
          </a:p>
        </p:txBody>
      </p:sp>
    </p:spTree>
    <p:extLst>
      <p:ext uri="{BB962C8B-B14F-4D97-AF65-F5344CB8AC3E}">
        <p14:creationId xmlns:p14="http://schemas.microsoft.com/office/powerpoint/2010/main" val="35004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071547"/>
            <a:ext cx="7143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Волна 3"/>
          <p:cNvSpPr/>
          <p:nvPr/>
        </p:nvSpPr>
        <p:spPr>
          <a:xfrm>
            <a:off x="443838" y="116632"/>
            <a:ext cx="7992888" cy="864096"/>
          </a:xfrm>
          <a:prstGeom prst="wave">
            <a:avLst>
              <a:gd name="adj1" fmla="val 12500"/>
              <a:gd name="adj2" fmla="val 202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Материалы и методы исследования: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611560" y="4077072"/>
            <a:ext cx="2952328" cy="1440160"/>
          </a:xfrm>
          <a:prstGeom prst="flowChartAlternateProcess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группа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28 женщин –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ИМТ 28-29,9 (избыточная масса тела)</a:t>
            </a: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5220072" y="4077072"/>
            <a:ext cx="2952328" cy="1440160"/>
          </a:xfrm>
          <a:prstGeom prst="flowChartAlternateProcess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группа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15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женщин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ИМТ 30-33 (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ожирение 2 степени)</a:t>
            </a:r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3203848" y="3225983"/>
            <a:ext cx="1368152" cy="779081"/>
          </a:xfrm>
          <a:prstGeom prst="straightConnector1">
            <a:avLst/>
          </a:prstGeom>
          <a:ln w="38100">
            <a:tailEnd type="arrow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572000" y="3225983"/>
            <a:ext cx="1368152" cy="779081"/>
          </a:xfrm>
          <a:prstGeom prst="straightConnector1">
            <a:avLst/>
          </a:prstGeom>
          <a:ln w="38100">
            <a:tailEnd type="arrow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683568" y="1340768"/>
            <a:ext cx="7776864" cy="18128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Выборка 43 женщины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 возрасте от 28 до 38 лет на 20-22 неделе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гестации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которые проходили лечение в ГБУ «Родильный дом» в г. Грозный в период с 10 февраля по 1 августа 2020 года.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7" grpId="0" animBg="1"/>
      <p:bldP spid="8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олна 1"/>
          <p:cNvSpPr/>
          <p:nvPr/>
        </p:nvSpPr>
        <p:spPr>
          <a:xfrm>
            <a:off x="443838" y="116632"/>
            <a:ext cx="7992888" cy="864096"/>
          </a:xfrm>
          <a:prstGeom prst="wave">
            <a:avLst>
              <a:gd name="adj1" fmla="val 12500"/>
              <a:gd name="adj2" fmla="val 202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Основные показатели: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0541139"/>
              </p:ext>
            </p:extLst>
          </p:nvPr>
        </p:nvGraphicFramePr>
        <p:xfrm>
          <a:off x="1043608" y="1397000"/>
          <a:ext cx="7393118" cy="4289709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727339"/>
                <a:gridCol w="2441013"/>
                <a:gridCol w="2088232"/>
                <a:gridCol w="2136534"/>
              </a:tblGrid>
              <a:tr h="542613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группа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42613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Триглицериды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&gt;1,7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ммоль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/л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2613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ЛПВП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пределах 1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ммоль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/л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2613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145/90-159/109 мм рт. ст.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более 160/110 мм рт. ст.</a:t>
                      </a:r>
                      <a:endParaRPr lang="ru-RU" dirty="0"/>
                    </a:p>
                  </a:txBody>
                  <a:tcPr/>
                </a:tc>
              </a:tr>
              <a:tr h="542613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Протеинурия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3 до 4,5 г/л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5-7 г/л</a:t>
                      </a:r>
                      <a:endParaRPr lang="ru-RU" dirty="0"/>
                    </a:p>
                  </a:txBody>
                  <a:tcPr/>
                </a:tc>
              </a:tr>
              <a:tr h="936564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Изменение кол-ва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тромбоцитов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изменений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не наблюдалось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снижено до 100 </a:t>
                      </a:r>
                      <a:r>
                        <a:rPr lang="ru-RU" dirty="0" err="1" smtClean="0"/>
                        <a:t>тыс</a:t>
                      </a:r>
                      <a:r>
                        <a:rPr lang="ru-RU" dirty="0" smtClean="0"/>
                        <a:t>*109/л. </a:t>
                      </a:r>
                      <a:endParaRPr lang="ru-RU" dirty="0"/>
                    </a:p>
                  </a:txBody>
                  <a:tcPr/>
                </a:tc>
              </a:tr>
              <a:tr h="542613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Глюкоза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6 до 7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ммоль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/л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4471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олна 1"/>
          <p:cNvSpPr/>
          <p:nvPr/>
        </p:nvSpPr>
        <p:spPr>
          <a:xfrm>
            <a:off x="443838" y="116632"/>
            <a:ext cx="7992888" cy="864096"/>
          </a:xfrm>
          <a:prstGeom prst="wave">
            <a:avLst>
              <a:gd name="adj1" fmla="val 12500"/>
              <a:gd name="adj2" fmla="val 202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Результаты исследования: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Вертикальный свиток 2"/>
          <p:cNvSpPr/>
          <p:nvPr/>
        </p:nvSpPr>
        <p:spPr>
          <a:xfrm>
            <a:off x="-10332" y="980728"/>
            <a:ext cx="6022492" cy="5760640"/>
          </a:xfrm>
          <a:prstGeom prst="vertic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Жировая ткань обладает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эндокринной активностью и секретирует ряд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провоспалительных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проатерогенных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медиаторов, включая свободные жирные кислоты, лептин.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подъем концентрации лептина на каждые 10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нг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/мл увеличивает риск развития ПЭ на 30%. В частности, у женщин с ПЭ увеличивается секреция лептина в плаценте по сравнению со здоровыми беременными.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ПЭ у женщин с ожирением является следствием снижения компенсаторно-защитных механизмов, нарушения нейрогуморальных соотношений, присоединения иммунной дисфункции, что приводит к снижению чувствительности периферических тканей к инсулину, развитию артериальной гипертензии, нарушению углеводного и других обменов.</a:t>
            </a:r>
            <a:r>
              <a:rPr lang="ru-RU" sz="1600" dirty="0"/>
              <a:t> 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s://sun9-43.userapi.com/impf/JPG0SIyf1-v4qScJJfdXtw0na7Cz008m8X_dDQ/_tvuCM8WtCs.jpg?size=1000x667&amp;quality=96&amp;proxy=1&amp;sign=b6d20837f0ae4aa7c1ab3f9940fdc13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852936"/>
            <a:ext cx="3312368" cy="220934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5460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олна 1"/>
          <p:cNvSpPr/>
          <p:nvPr/>
        </p:nvSpPr>
        <p:spPr>
          <a:xfrm>
            <a:off x="443838" y="116632"/>
            <a:ext cx="7992888" cy="864096"/>
          </a:xfrm>
          <a:prstGeom prst="wave">
            <a:avLst>
              <a:gd name="adj1" fmla="val 12500"/>
              <a:gd name="adj2" fmla="val 202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Результаты исследования: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228383"/>
            <a:ext cx="828092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 группы исследуемых женщин со 2 степенью ожирения АД выше на 10 мм рт. ст.,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дислипидемия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выражена сильнее, количество тромбоцитов снижено до 100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*109/л.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Инсулинорезистентность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являющаяся основным патогенетическим фактором МС, которая была обнаружена у исследуемых групп беременных женщин, может обуславливать развитие данного процесса, посредством угнетения синтеза и высвобождения как оксида азота(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так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простациклина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эндотелии, а также повышения синтеза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биодоступности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эндотелина-1. Нарушение синтеза NО, помимо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вазодиляторной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активности, ингибирует адгезию и агрегацию тромбоцитов, снижает проницаемость сосудистой стенки и ингибирует пролиферацию сосудистых гладкомышечных клеток. </a:t>
            </a:r>
          </a:p>
        </p:txBody>
      </p:sp>
    </p:spTree>
    <p:extLst>
      <p:ext uri="{BB962C8B-B14F-4D97-AF65-F5344CB8AC3E}">
        <p14:creationId xmlns:p14="http://schemas.microsoft.com/office/powerpoint/2010/main" val="3549927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олна 1"/>
          <p:cNvSpPr/>
          <p:nvPr/>
        </p:nvSpPr>
        <p:spPr>
          <a:xfrm>
            <a:off x="443838" y="107782"/>
            <a:ext cx="7992888" cy="864096"/>
          </a:xfrm>
          <a:prstGeom prst="wave">
            <a:avLst>
              <a:gd name="adj1" fmla="val 12500"/>
              <a:gd name="adj2" fmla="val 202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Выводы: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74147" y="386104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67659" y="4581128"/>
            <a:ext cx="8784976" cy="194421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Исследовали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лабораторные и инструментальные показатели беременных женщин с метаболическим синдромом и изучили патогенетические особенности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преэклампсии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у них.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3528" y="1340768"/>
            <a:ext cx="8629107" cy="24482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всех показателей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развивается стойкая артериальная гипертензия – главный симптом ПЭ.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Глюкозотоксичность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липотоксичность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хронический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провоспалительный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статус тоже играют роль в развитии эндотелиальной дисфункции, а также усиливают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инсулинорезистентность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способствуя развитию дальнейших метаболических нарушений.</a:t>
            </a:r>
          </a:p>
        </p:txBody>
      </p:sp>
    </p:spTree>
    <p:extLst>
      <p:ext uri="{BB962C8B-B14F-4D97-AF65-F5344CB8AC3E}">
        <p14:creationId xmlns:p14="http://schemas.microsoft.com/office/powerpoint/2010/main" val="3737188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7544" y="2060848"/>
            <a:ext cx="7992888" cy="212365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6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66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503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286767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1286767</Template>
  <TotalTime>322</TotalTime>
  <Words>547</Words>
  <Application>Microsoft Office PowerPoint</Application>
  <PresentationFormat>Экран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1286767</vt:lpstr>
      <vt:lpstr>ПАТОГЕНЕТИЧЕСКИЕ ОСОБЕННОСТИ ПРЕЭКЛАМПСИИ У БЕРЕМЕННЫХ ЖЕНЩИН С МЕТАБОЛИЧЕСКИМ СИНДРОМОМ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ФАРМАКОЛОГИЧЕСКИЕ ОСОБЕННОСТИ ГИДРАЛАЗИНА, ПОВЫШАЮЩИЕ РИСК РАЗВИТИЯ СИНДРОМА ЛЕКАРСТВЕННОЙ ВОЛЧАНКИ У ПАЦИЕНТОВ ПРИ ДЛИТЕЛЬНОЙ ТЕРАПИИ АРТЕРИАЛЬНОЙ ГИПЕРТЕНЗИИ </dc:title>
  <dc:creator>1</dc:creator>
  <cp:lastModifiedBy>user</cp:lastModifiedBy>
  <cp:revision>25</cp:revision>
  <dcterms:created xsi:type="dcterms:W3CDTF">2020-10-07T18:27:49Z</dcterms:created>
  <dcterms:modified xsi:type="dcterms:W3CDTF">2020-10-31T08:51:11Z</dcterms:modified>
</cp:coreProperties>
</file>