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1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2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998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0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64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2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34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2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9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8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2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9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6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2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7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0B49-9BC7-401F-8291-0C2F4C9202CC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B621-1906-4625-8BE0-60ABBE65A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4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792" y="216048"/>
            <a:ext cx="9194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Донецкий Национальный Медицинский Университет имени Максима Горького                                Донецкий Республиканский Центр Охраны Материнства и Детства                                                   Научно-исследовательский институт репродуктивного здоровья детей, подростков и молодежи.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055" y="1556411"/>
            <a:ext cx="110410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Понятие и значимость психологического сопровождения </a:t>
            </a:r>
            <a:r>
              <a:rPr lang="ru-RU" sz="3200" b="1" dirty="0" smtClean="0">
                <a:solidFill>
                  <a:srgbClr val="0070C0"/>
                </a:solidFill>
              </a:rPr>
              <a:t>ж</a:t>
            </a:r>
            <a:r>
              <a:rPr lang="ru-RU" sz="3200" b="1" dirty="0" smtClean="0">
                <a:solidFill>
                  <a:srgbClr val="0070C0"/>
                </a:solidFill>
              </a:rPr>
              <a:t>енщин </a:t>
            </a:r>
            <a:r>
              <a:rPr lang="ru-RU" sz="3200" b="1" dirty="0" smtClean="0">
                <a:solidFill>
                  <a:srgbClr val="0070C0"/>
                </a:solidFill>
              </a:rPr>
              <a:t>в период беременности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в условиях распространения новой </a:t>
            </a:r>
            <a:r>
              <a:rPr lang="ru-RU" sz="3200" b="1" dirty="0" err="1" smtClean="0">
                <a:solidFill>
                  <a:srgbClr val="0070C0"/>
                </a:solidFill>
              </a:rPr>
              <a:t>корон</a:t>
            </a:r>
            <a:r>
              <a:rPr lang="ru-RU" sz="3200" b="1" dirty="0" err="1">
                <a:solidFill>
                  <a:srgbClr val="0070C0"/>
                </a:solidFill>
              </a:rPr>
              <a:t>а</a:t>
            </a:r>
            <a:r>
              <a:rPr lang="ru-RU" sz="3200" b="1" dirty="0" err="1" smtClean="0">
                <a:solidFill>
                  <a:srgbClr val="0070C0"/>
                </a:solidFill>
              </a:rPr>
              <a:t>вирусной</a:t>
            </a:r>
            <a:r>
              <a:rPr lang="ru-RU" sz="3200" b="1" dirty="0" smtClean="0">
                <a:solidFill>
                  <a:srgbClr val="0070C0"/>
                </a:solidFill>
              </a:rPr>
              <a:t> инфекции </a:t>
            </a:r>
            <a:r>
              <a:rPr lang="en-US" sz="3200" b="1" dirty="0" smtClean="0">
                <a:solidFill>
                  <a:srgbClr val="0070C0"/>
                </a:solidFill>
              </a:rPr>
              <a:t>             </a:t>
            </a:r>
            <a:r>
              <a:rPr lang="ru-RU" sz="3200" b="1" dirty="0" smtClean="0">
                <a:solidFill>
                  <a:srgbClr val="0070C0"/>
                </a:solidFill>
              </a:rPr>
              <a:t>со</a:t>
            </a:r>
            <a:r>
              <a:rPr lang="en-US" sz="3200" b="1" dirty="0" smtClean="0">
                <a:solidFill>
                  <a:srgbClr val="0070C0"/>
                </a:solidFill>
              </a:rPr>
              <a:t>vid-19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6898" y="4071171"/>
            <a:ext cx="53551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Таций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Виктория Николаевна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к.псх.н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., заведующая Кризисным центром перинатальный психологии и психотерапии  ДРЦОМД, главный Республиканский специалист по психологии Министерства здравоохранения ДНР.                              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Есина Наталья Викторовна,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практический психолог  Перинатального центра г. Макеевки.                                                                                               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Сметанина София Романовна,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студентка  ДОННМУ ИМЕНИ М. ГОРЬКОГО.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5" y="3758548"/>
            <a:ext cx="5342598" cy="28979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123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33514" y="741459"/>
            <a:ext cx="59037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Психопрофилактическую работу с беременными необходимо рассматривать с учетом всего сложнейшего многоуровневого комплекса происходящих процессов.                                                                            Большое значение имеют все компоненты подготовки к родам:                                                                                               -формирование материнской доминанты,                                                                                                                                       -позитивный эмоциональный настрой женщины на роды,                                                                                                                    -владение ею устойчивыми навыками саморегуляции.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2" y="1492892"/>
            <a:ext cx="5623950" cy="4191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020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084" y="381229"/>
            <a:ext cx="116902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На базе </a:t>
            </a:r>
            <a:r>
              <a:rPr lang="ru-RU" sz="2000" b="1" dirty="0" smtClean="0">
                <a:solidFill>
                  <a:srgbClr val="0070C0"/>
                </a:solidFill>
              </a:rPr>
              <a:t>ДРЦОМД</a:t>
            </a:r>
            <a:r>
              <a:rPr lang="ru-RU" sz="2000" dirty="0" smtClean="0">
                <a:solidFill>
                  <a:srgbClr val="0070C0"/>
                </a:solidFill>
              </a:rPr>
              <a:t> психологами отделения Кризисного центра перинатальной психологии и психотерапии  разработана программа, и на ее основе курсы занятий для будущих родителей </a:t>
            </a:r>
            <a:r>
              <a:rPr lang="ru-RU" sz="2000" dirty="0" smtClean="0">
                <a:solidFill>
                  <a:srgbClr val="FF0000"/>
                </a:solidFill>
              </a:rPr>
              <a:t>« Вишенка» </a:t>
            </a:r>
            <a:r>
              <a:rPr lang="ru-RU" sz="2000" dirty="0" smtClean="0">
                <a:solidFill>
                  <a:srgbClr val="0070C0"/>
                </a:solidFill>
              </a:rPr>
              <a:t>и  </a:t>
            </a:r>
            <a:r>
              <a:rPr lang="ru-RU" sz="2000" dirty="0" smtClean="0">
                <a:solidFill>
                  <a:srgbClr val="FF0000"/>
                </a:solidFill>
              </a:rPr>
              <a:t>« Планета Семья». </a:t>
            </a:r>
            <a:r>
              <a:rPr lang="ru-RU" sz="2000" dirty="0" smtClean="0">
                <a:solidFill>
                  <a:srgbClr val="0070C0"/>
                </a:solidFill>
              </a:rPr>
              <a:t>С апреля 2020 года курсы  проводятся в режиме  формата онлайн в связи с </a:t>
            </a:r>
            <a:r>
              <a:rPr lang="en-US" sz="2000" dirty="0" smtClean="0">
                <a:solidFill>
                  <a:srgbClr val="0070C0"/>
                </a:solidFill>
              </a:rPr>
              <a:t>COVID.</a:t>
            </a:r>
            <a:r>
              <a:rPr lang="ru-RU" sz="2000" dirty="0" smtClean="0">
                <a:solidFill>
                  <a:srgbClr val="0070C0"/>
                </a:solidFill>
              </a:rPr>
              <a:t>                                                                                       Курсы занятий предусматривают:                                                                                                                                                              -   семейно-ориентированный подход к психологическому сопровождению беременных,                                                                                         -   предполагает решение задач поддержки женщин и ее адаптации в период  беременности,                                                                              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подготовка супружеской пары к изменениям, связанным с появлением нового члена семьи,                                                       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формирование осознанной родительской позиции и компетентности.                                                                      Курс занятий рассчитан на групповую работу с беременными женщинами, а также супружескими парами в ожидании рождения ребенка.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2" y="3249638"/>
            <a:ext cx="2546254" cy="339288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0" y="3551328"/>
            <a:ext cx="2023762" cy="309119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3" y="3551328"/>
            <a:ext cx="6687404" cy="400270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8122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948" y="571481"/>
            <a:ext cx="91447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По окончанию каждого курса проводился опрос, где предлагалось ответить на следующие вопросы:                       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- Какие ощущения испытываете  сейчас, и по окончанию курса?                                                                                        - Как изменились Вы со времени первого занятия?                                                                                                                       - Было, что важное или полезное в групповой работе?                                        - Если было, то что?                                                                      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- Готовы ли работать над своими родительскими знаниями и умениями после рождения ребенка?                             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- Оцените по «5» бальной системе себя в групповой работе и Вашего наставника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29" y="337625"/>
            <a:ext cx="2531404" cy="323223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1" y="4307617"/>
            <a:ext cx="4315401" cy="232285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54" y="3955795"/>
            <a:ext cx="6115597" cy="251598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98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322" y="564825"/>
            <a:ext cx="50724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Анализ ответов показал, что после прохождения курса </a:t>
            </a:r>
            <a:r>
              <a:rPr lang="ru-RU" sz="2400" dirty="0" smtClean="0">
                <a:solidFill>
                  <a:srgbClr val="FF0000"/>
                </a:solidFill>
              </a:rPr>
              <a:t>«Вишенка» </a:t>
            </a:r>
            <a:r>
              <a:rPr lang="ru-RU" sz="2400" dirty="0" smtClean="0">
                <a:solidFill>
                  <a:srgbClr val="0070C0"/>
                </a:solidFill>
              </a:rPr>
              <a:t>у женщин снижается тревожность, они становятся более уверенные в себе, четко структурируют информацию, и после курса </a:t>
            </a:r>
            <a:r>
              <a:rPr lang="ru-RU" sz="2400" dirty="0" smtClean="0">
                <a:solidFill>
                  <a:srgbClr val="FF0000"/>
                </a:solidFill>
              </a:rPr>
              <a:t>«Планета семья» </a:t>
            </a:r>
            <a:r>
              <a:rPr lang="ru-RU" sz="2400" dirty="0" smtClean="0">
                <a:solidFill>
                  <a:srgbClr val="0070C0"/>
                </a:solidFill>
              </a:rPr>
              <a:t>супруги готовы работать над своей родительской компетентностью, а также с удовольствием рекомендуют будущим родителям посещение данных курсов. Более осознано подходят к теме родительства и к последующему планированию очередной беременности, что является важным вкладом в профилактику абортов.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1" y="1269241"/>
            <a:ext cx="5854890" cy="41489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18208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528" y="1770074"/>
            <a:ext cx="11449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Таким образом,  психологическую готовность следует рассматривать как целый комплекс: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- готовлю тело, присутствуют знания, уравновешенные эмоции  и чувство поддержки будущим родителям.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Все эти составляющие переплетаются между собой:                                                                                                                            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- невозможно помочь своему телу, не получив знаний об этом;                                                                                                                           - невозможно победить страхи, не имея информации о процессе родов или считая свое будущее неопределенным;                                                                                                                                                                                  - трудно настроиться на роды, если присутствует тревожность.                                                                                              Готовясь по одному из предложенных параметров, женщина делает значительный вклад в подготовку другого. И конечно, главными помощниками в этом деле являются врачи, психологи, а также близкие люди, находящиеся  рядом.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331" y="855976"/>
            <a:ext cx="2026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Выводы: 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67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7156" y="323713"/>
            <a:ext cx="5501186" cy="769441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84684" y="6110364"/>
            <a:ext cx="3307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Наши контакты :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071-306-00-44 ;  071-364-78-62.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92" y="1846816"/>
            <a:ext cx="5695950" cy="458671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153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559" y="574934"/>
            <a:ext cx="10918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Психологическое сопровождение женщины в период беременности, что это такое, актуально ли это в настоящее время 21века? В чем отличие от предлагаемых услуг психологической помощи и поддержки в школах материнства и группах современных родителей?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2431197"/>
            <a:ext cx="8816453" cy="40105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506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2143" y="73820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В 21 веке, понятие «психологическое сопровождение» включает больше, чем «психологическая помощь и поддержка». В момент, когда женщина узнает о своей беременности, огромное количество чувств может пронестись внутри одновременно. Но это самое начало очень  важного и неповторимого внутри. И главная роль отведена женщине, будущей маме. Именно она первая вселенная для ребенка, его основа и с материнской и с психологической стороны. Она является посредником между внешним миром и ребенком, который улавливает ощущения, чувства матери как реакцию на окружающий мир.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4" y="1651379"/>
            <a:ext cx="5273723" cy="419583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92608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561" y="75387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За девять месяцев будущей маме много предстоит: необходимо встать на учет в женскую консультацию, нужно пройти обследования. И неделя за неделей ждать появление малыша на свет. Но, к сожалению, часто так бывает, что интенсивный темп жизни, чрезвычайно насыщенная информационная среда, высокий уровень ежедневного стрессогенного воздействия могут негативно отразиться на состоянии женщины в период беременности. И вместо положительных эмоций, женщины испытывают чувство тревожности, страха которые не дают в полной мере расслабиться и наслаждаться беременностью.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92" y="1371553"/>
            <a:ext cx="5261970" cy="41785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28441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672" y="4117286"/>
            <a:ext cx="11395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Женщина становится очень чувствительна и порой, раздражительна, она гораздо острее, чем прежде реагирует на окружающий мир, иногда с трудом справляется с собой. Есть женщины, которые при беременности совершенно меняют свои привычки, у других все остается без изменений. Тревожность часто очень мешает женщине в период  беременности жить, находится в «здесь и сейчас». А приближение срока родов усиливает тревожность и страх.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559556"/>
            <a:ext cx="8079474" cy="32711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493452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206" y="621437"/>
            <a:ext cx="10918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В связи с этим огромное значение имеет подготовка беременной к процессу родов. Тело женщины устроено природой для вынашивания и рождения ребенка. Организм начинает естественную подготовку к родам уже с начала беременности и к моменту родов в норме он полностью готов к рождению малыша. Но гораздо лучше, когда женщина готовится к родам не только на физическом, но и на психологическом уровне. Ведь, ничего так не пугает женщину, как неизвестность.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88" y="3179927"/>
            <a:ext cx="6502400" cy="32686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97283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6584" y="1169369"/>
            <a:ext cx="51725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Поэтому, готовясь к родам, необходимо узнать о физиологических и психологических аспектах беременности и родов, а также о том, в чем и когда заключается активное участие в родах женщины, методы релаксации, как научиться преодолевать страх. Кроме того, психологическая подготовка к родам имеет огромное значение для формирования гармоничных отношений между родителями и ребенком.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7" y="614149"/>
            <a:ext cx="6502400" cy="571841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87752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068" y="1303826"/>
            <a:ext cx="108363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Важнейшим условием нормального как эмоционального, так и физического развития ребенка является формирование чувства привязанности между ребенком и мамой. 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</a:rPr>
              <a:t>Исследователями доказано: чем выше психологическая готовность будущей мамы к родам, тем лучше они проходят.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Подготовленные женщины вовремя приезжают в роддом, уловив первые признаки начала родовой деятельности. Они активны, внимательны на всех стадиях  родового процесса, не тратят зря силы, настроены на помощь своему ребенку.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55" y="4408226"/>
            <a:ext cx="6564572" cy="22245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31723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322" y="1358417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Психологическая готовность к родам оказывает позитивное влияние и на последующий период: уже родильницы хотят находиться вместе со своим ребенком в послеродовой палате, успешней налаживают кормление грудью. Таким образом, течение и безопасность родов, уровень болевых ощущений во многом определяется настроением женщины, степенью ее психологической готовности к процессу родов, к материнству и ее поведением, владение эффективными приемами расслабления.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1" y="941696"/>
            <a:ext cx="4585648" cy="550143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76005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112</TotalTime>
  <Words>1083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2020-09-12T19:14:30Z</dcterms:created>
  <dcterms:modified xsi:type="dcterms:W3CDTF">2020-11-01T19:52:18Z</dcterms:modified>
</cp:coreProperties>
</file>