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0" r:id="rId10"/>
    <p:sldId id="262" r:id="rId11"/>
    <p:sldId id="264" r:id="rId12"/>
    <p:sldId id="263" r:id="rId13"/>
    <p:sldId id="261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45" autoAdjust="0"/>
  </p:normalViewPr>
  <p:slideViewPr>
    <p:cSldViewPr>
      <p:cViewPr varScale="1">
        <p:scale>
          <a:sx n="57" d="100"/>
          <a:sy n="57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55130-F949-4F38-BBF1-627CC8201A4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65459E-4779-4F8C-B448-98B75B209547}" type="pres">
      <dgm:prSet presAssocID="{E1955130-F949-4F38-BBF1-627CC8201A4C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F8F8AD41-5F4D-48E0-A74B-7DBA61509B70}" type="presOf" srcId="{E1955130-F949-4F38-BBF1-627CC8201A4C}" destId="{0065459E-4779-4F8C-B448-98B75B209547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04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7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001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1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4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6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25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0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70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4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64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2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k-gin.org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r.deminadv@mail.ru" TargetMode="External"/><Relationship Id="rId5" Type="http://schemas.openxmlformats.org/officeDocument/2006/relationships/hyperlink" Target="mailto:anzhelez@mail.ru" TargetMode="External"/><Relationship Id="rId4" Type="http://schemas.openxmlformats.org/officeDocument/2006/relationships/hyperlink" Target="https://&#1076;&#1088;&#1094;&#1086;&#1084;&#1076;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2520279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Министерство здравоохранения ДНР</a:t>
            </a:r>
            <a:b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ГОО ВПО ДОННМУ ИМ. М. </a:t>
            </a:r>
            <a: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ГОРЬКОГО</a:t>
            </a:r>
            <a:br>
              <a:rPr lang="ru-RU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ОСОБЕННОСТИ ТЕЧЕНИЯ ГЕСТАЦИОННОГО ПЕРИОДА У БЕРЕМЕННЫХ С ОПЕРИРОВАННЫМИ ЯИЧНИКАМИ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653136"/>
            <a:ext cx="4176464" cy="180020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.м.н.,</a:t>
            </a:r>
            <a:r>
              <a:rPr lang="ru-RU" sz="1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роф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Железная А. А.,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.м.н., п</a:t>
            </a:r>
            <a:r>
              <a:rPr lang="en-US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ф.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Яковлева Э.Б.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к.м.н., доц. </a:t>
            </a:r>
            <a:r>
              <a:rPr lang="ru-RU" sz="1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Вустенко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В.В.,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Демина Д.В.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996952"/>
            <a:ext cx="385420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12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Прием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фолатов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12816" cy="5733256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назначение перорального приема фолиевой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кислоты беременной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пациентке на протяжении первых 12 недель беременности в дозе 400 мкг в день (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клинические рекомендации «Нормальная беременность»,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2019г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прием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фолиевой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кислоты на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протяжении первых 12 недель беременности в дозе 400 мкг в день  с 30-дневного периода, предшествующего зачатию и вплоть до окончания I триместра, максимальная дозировка не должна превышать 1000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мкг/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сут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(снижает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риск рождения ребенка с дефектом нервной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трубки)</a:t>
            </a:r>
          </a:p>
          <a:p>
            <a:pPr>
              <a:buFont typeface="Wingdings" pitchFamily="2" charset="2"/>
              <a:buChar char="ü"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Прием 400 мкг/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сут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фолиевой кислоты на протяжении 3 месяцев до зачатия и как минимум в течение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триместра. Наиболее целесообразно поступление флатов из ВМК (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Прегравидарная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подготовка: клинический протокол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МАРС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от 28 июня 2016г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Samsung\Downloads\IMG_20200914_212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247559"/>
            <a:ext cx="410445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1642"/>
            <a:ext cx="4859337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41168"/>
            <a:ext cx="252028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4941168"/>
            <a:ext cx="302433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5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Антиагрегантная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терапия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84" y="692696"/>
            <a:ext cx="9112816" cy="6165304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Женщинам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, входящим в группу высокого риска развития преэклампсии, рекомендуется профилактически принимать небольшие дозы ацетилсалициловой кислоты (аспирин, 75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мг),начинать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до 20-й недели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беременности (</a:t>
            </a: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ВОЗ, 2014 г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endParaRPr lang="ru-RU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Samsung\Downloads\IMG_20200914_2133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5712"/>
            <a:ext cx="45720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00056"/>
            <a:ext cx="223224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859337" cy="236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59337" y="548680"/>
            <a:ext cx="4284663" cy="23632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>
                <a:latin typeface="Arial" pitchFamily="34" charset="0"/>
                <a:cs typeface="Arial" pitchFamily="34" charset="0"/>
              </a:rPr>
              <a:t>ацетилсалициловой кислоты 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i="1" dirty="0" smtClean="0">
                <a:latin typeface="Arial" pitchFamily="34" charset="0"/>
                <a:cs typeface="Arial" pitchFamily="34" charset="0"/>
              </a:rPr>
              <a:t>150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мг/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сут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с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12 по 36 </a:t>
            </a:r>
            <a:r>
              <a:rPr lang="ru-RU" i="1" dirty="0" err="1" smtClean="0">
                <a:latin typeface="Arial" pitchFamily="34" charset="0"/>
                <a:cs typeface="Arial" pitchFamily="34" charset="0"/>
              </a:rPr>
              <a:t>нед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с целью профилактики преэклампсии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716016" y="1730321"/>
            <a:ext cx="288032" cy="33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8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Модификация образа жизни и пищевого поведения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84" y="1124744"/>
            <a:ext cx="9112816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здоровое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питание  (</a:t>
            </a:r>
            <a:r>
              <a:rPr lang="ru-RU" sz="2100" i="1" dirty="0">
                <a:latin typeface="Arial" pitchFamily="34" charset="0"/>
                <a:cs typeface="Arial" pitchFamily="34" charset="0"/>
              </a:rPr>
              <a:t>ВОЗ, </a:t>
            </a:r>
            <a:r>
              <a:rPr lang="ru-RU" sz="2100" i="1" dirty="0" smtClean="0">
                <a:latin typeface="Arial" pitchFamily="34" charset="0"/>
                <a:cs typeface="Arial" pitchFamily="34" charset="0"/>
              </a:rPr>
              <a:t>2016-2017 </a:t>
            </a:r>
            <a:r>
              <a:rPr lang="ru-RU" sz="2100" i="1" dirty="0" err="1" smtClean="0">
                <a:latin typeface="Arial" pitchFamily="34" charset="0"/>
                <a:cs typeface="Arial" pitchFamily="34" charset="0"/>
              </a:rPr>
              <a:t>гг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100" dirty="0" smtClean="0">
                <a:latin typeface="Arial" pitchFamily="34" charset="0"/>
                <a:cs typeface="Arial" pitchFamily="34" charset="0"/>
              </a:rPr>
              <a:t>беременной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пациентке должны быть даны рекомендации по отказу от работы, связанной с длительным стоянием или с излишней физической нагрузкой, работы в ночное время и работы, вызывающей усталость, 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умеренная </a:t>
            </a:r>
            <a:r>
              <a:rPr lang="ru-RU" sz="2100" dirty="0">
                <a:latin typeface="Arial" pitchFamily="34" charset="0"/>
                <a:cs typeface="Arial" pitchFamily="34" charset="0"/>
              </a:rPr>
              <a:t>физическая нагрузка (20-30 минут в день; </a:t>
            </a:r>
            <a:r>
              <a:rPr lang="ru-RU" sz="2100" i="1" dirty="0">
                <a:latin typeface="Arial" pitchFamily="34" charset="0"/>
                <a:cs typeface="Arial" pitchFamily="34" charset="0"/>
              </a:rPr>
              <a:t>клинические рекомендации «Нормальная беременность», </a:t>
            </a:r>
            <a:r>
              <a:rPr lang="ru-RU" sz="2100" i="1" dirty="0" smtClean="0">
                <a:latin typeface="Arial" pitchFamily="34" charset="0"/>
                <a:cs typeface="Arial" pitchFamily="34" charset="0"/>
              </a:rPr>
              <a:t>2019 г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 ; </a:t>
            </a:r>
            <a:r>
              <a:rPr lang="ru-RU" sz="2100" i="1" dirty="0" smtClean="0">
                <a:latin typeface="Arial" pitchFamily="34" charset="0"/>
                <a:cs typeface="Arial" pitchFamily="34" charset="0"/>
              </a:rPr>
              <a:t>ВОЗ 2017 г</a:t>
            </a:r>
            <a:r>
              <a:rPr lang="ru-RU" sz="2100" dirty="0" smtClean="0">
                <a:latin typeface="Arial" pitchFamily="34" charset="0"/>
                <a:cs typeface="Arial" pitchFamily="34" charset="0"/>
              </a:rPr>
              <a:t>) </a:t>
            </a:r>
            <a:endParaRPr lang="ru-RU" sz="2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1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1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Samsung\Downloads\IMG_20200914_2158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6952" y="188640"/>
            <a:ext cx="3600400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27" y="1066800"/>
            <a:ext cx="4516511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66801"/>
            <a:ext cx="3707904" cy="351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9" y="2132857"/>
            <a:ext cx="363770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6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Модификация образа жизни и пищевого поведения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21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21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21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ru-RU" sz="21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Снизить потребление кофеина - не более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300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мг/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сут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(ВОЗ, 2017 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г; клинические рекомендации «Нормальная беременность», 2019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г;  </a:t>
            </a:r>
            <a:r>
              <a:rPr lang="ru-RU" sz="1800" i="1" dirty="0" err="1" smtClean="0">
                <a:latin typeface="Arial" pitchFamily="34" charset="0"/>
                <a:cs typeface="Arial" pitchFamily="34" charset="0"/>
              </a:rPr>
              <a:t>кокрейновский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 обзор)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Отказ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от курения (</a:t>
            </a:r>
            <a:r>
              <a:rPr lang="ru-RU" sz="1800" i="1" dirty="0">
                <a:latin typeface="Arial" pitchFamily="34" charset="0"/>
                <a:cs typeface="Arial" pitchFamily="34" charset="0"/>
              </a:rPr>
              <a:t>клинические рекомендации «Нормальная беременность», 2019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18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69430"/>
            <a:ext cx="360362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69430"/>
            <a:ext cx="4681537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2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Заключение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планирование беременности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залог успешного течения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гестации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пациентки с оперированными яичниками в анамнезе входят в группу риска по возникновению акушерских осложнений; </a:t>
            </a:r>
          </a:p>
          <a:p>
            <a:pPr>
              <a:buFont typeface="Wingdings" pitchFamily="2" charset="2"/>
              <a:buChar char="q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Прием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фолатов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коррекция гормонального фона, модификация питания и пищевого поведения позволит снизить риск развития патологических процессов в течение беременности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60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Благодарим за внимание!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4"/>
            <a:ext cx="5364088" cy="379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64088" y="1124744"/>
            <a:ext cx="3779912" cy="48245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/>
              </a:rPr>
              <a:t>http://ak-gin.org</a:t>
            </a:r>
            <a:endParaRPr lang="ru-RU" dirty="0" smtClean="0"/>
          </a:p>
          <a:p>
            <a:pPr algn="ctr"/>
            <a:r>
              <a:rPr lang="en-US" dirty="0" smtClean="0">
                <a:hlinkClick r:id="rId4"/>
              </a:rPr>
              <a:t>https://</a:t>
            </a:r>
            <a:r>
              <a:rPr lang="ru-RU" dirty="0" err="1" smtClean="0">
                <a:hlinkClick r:id="rId4"/>
              </a:rPr>
              <a:t>дрцомд</a:t>
            </a:r>
            <a:r>
              <a:rPr lang="ru-RU" dirty="0" smtClean="0">
                <a:hlinkClick r:id="rId4"/>
              </a:rPr>
              <a:t>.</a:t>
            </a:r>
            <a:r>
              <a:rPr lang="en-US" dirty="0" smtClean="0">
                <a:hlinkClick r:id="rId4"/>
              </a:rPr>
              <a:t>org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en-US" dirty="0" smtClean="0">
                <a:hlinkClick r:id="rId5"/>
              </a:rPr>
              <a:t>anzhelez@mail.ru</a:t>
            </a:r>
            <a:endParaRPr lang="ru-RU" dirty="0" smtClean="0"/>
          </a:p>
          <a:p>
            <a:pPr algn="ctr"/>
            <a:r>
              <a:rPr lang="en-US" dirty="0" smtClean="0">
                <a:hlinkClick r:id="rId6"/>
              </a:rPr>
              <a:t>dr.deminadv@mail.ru</a:t>
            </a:r>
            <a:endParaRPr lang="en-US" dirty="0" smtClean="0"/>
          </a:p>
          <a:p>
            <a:pPr algn="ctr"/>
            <a:r>
              <a:rPr lang="en-US" dirty="0" smtClean="0"/>
              <a:t>+380713173321</a:t>
            </a:r>
            <a:endParaRPr lang="ru-RU" dirty="0" smtClean="0"/>
          </a:p>
          <a:p>
            <a:pPr algn="ctr"/>
            <a:r>
              <a:rPr lang="ru-RU" dirty="0" smtClean="0"/>
              <a:t>+380713472669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1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Показания к оперативному лечению на яичниках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доброкачественные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опухоли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яичников/опухолевидные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образования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яичников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ДОЯ/ООЯ) </a:t>
            </a: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индром поликистозных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яичников(СПКЯ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апоплексия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яичников 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9"/>
            <a:ext cx="3563888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84985"/>
            <a:ext cx="3563887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85184"/>
            <a:ext cx="3563888" cy="177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7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 fontScale="92500" lnSpcReduction="20000"/>
          </a:bodyPr>
          <a:lstStyle/>
          <a:p>
            <a:pPr marL="0" lvl="0" indent="0" defTabSz="914145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00FF"/>
              </a:buClr>
              <a:buSzPct val="125000"/>
              <a:buNone/>
            </a:pPr>
            <a:endParaRPr lang="ru-RU" sz="2200" b="1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defTabSz="914145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00FF"/>
              </a:buClr>
              <a:buSzPct val="125000"/>
              <a:buNone/>
            </a:pPr>
            <a:r>
              <a:rPr lang="ru-RU" b="1" kern="0" dirty="0" smtClean="0">
                <a:solidFill>
                  <a:schemeClr val="tx2">
                    <a:lumMod val="75000"/>
                  </a:schemeClr>
                </a:solidFill>
                <a:latin typeface="Arial"/>
              </a:rPr>
              <a:t>Степень </a:t>
            </a:r>
            <a:r>
              <a:rPr lang="ru-RU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выраженности повреждающего действия операции на репродуктивное здоровье женщин зависит от:</a:t>
            </a:r>
          </a:p>
          <a:p>
            <a:pPr marL="493888" lvl="0" indent="-457200" defTabSz="914145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E70000">
                  <a:lumMod val="75000"/>
                </a:srgbClr>
              </a:buClr>
              <a:buSzPct val="125000"/>
              <a:buFont typeface="Wingdings" pitchFamily="2" charset="2"/>
              <a:buChar char="Ø"/>
            </a:pPr>
            <a:r>
              <a:rPr lang="ru-RU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kern="0" dirty="0" smtClean="0">
                <a:solidFill>
                  <a:srgbClr val="000000"/>
                </a:solidFill>
                <a:latin typeface="Arial"/>
              </a:rPr>
              <a:t>размеров патологического процесса в яичниках</a:t>
            </a:r>
          </a:p>
          <a:p>
            <a:pPr marL="493888" lvl="0" indent="-457200" defTabSz="914145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E70000">
                  <a:lumMod val="75000"/>
                </a:srgbClr>
              </a:buClr>
              <a:buSzPct val="125000"/>
              <a:buFont typeface="Wingdings" pitchFamily="2" charset="2"/>
              <a:buChar char="Ø"/>
            </a:pPr>
            <a:r>
              <a:rPr lang="ru-RU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kern="0" dirty="0" smtClean="0">
                <a:solidFill>
                  <a:srgbClr val="000000"/>
                </a:solidFill>
                <a:latin typeface="Arial"/>
              </a:rPr>
              <a:t>методики </a:t>
            </a:r>
            <a:r>
              <a:rPr lang="ru-RU" kern="0" dirty="0">
                <a:solidFill>
                  <a:srgbClr val="000000"/>
                </a:solidFill>
                <a:latin typeface="Arial"/>
              </a:rPr>
              <a:t>и объема выполненного хирургического вмешательства</a:t>
            </a:r>
          </a:p>
          <a:p>
            <a:pPr marL="268282" lvl="0" indent="-231594" algn="r" defTabSz="914145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00FF"/>
              </a:buClr>
              <a:buSzPct val="125000"/>
              <a:buNone/>
            </a:pPr>
            <a:r>
              <a:rPr lang="ru-RU" sz="1600" i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Вартанян С.Л., Бабаева Э.И., 2016, </a:t>
            </a:r>
            <a:br>
              <a:rPr lang="ru-RU" sz="1600" i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</a:br>
            <a:r>
              <a:rPr lang="ru-RU" sz="1600" i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Суханова А.А, Егоров М.Ю., </a:t>
            </a:r>
            <a:r>
              <a:rPr lang="ru-RU" sz="1600" i="1" kern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2016</a:t>
            </a:r>
          </a:p>
          <a:p>
            <a:pPr marL="268282" lvl="0" indent="-231594" algn="r" defTabSz="914145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00FF"/>
              </a:buClr>
              <a:buSzPct val="125000"/>
              <a:buNone/>
            </a:pPr>
            <a:endParaRPr lang="ru-RU" sz="1600" i="1" kern="0" dirty="0">
              <a:solidFill>
                <a:srgbClr val="006666"/>
              </a:solidFill>
              <a:latin typeface="Arial"/>
            </a:endParaRPr>
          </a:p>
          <a:p>
            <a:pPr marL="268282" lvl="0" indent="-231594" algn="r" defTabSz="914145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00FF"/>
              </a:buClr>
              <a:buSzPct val="125000"/>
              <a:buNone/>
            </a:pPr>
            <a:endParaRPr lang="ru-RU" sz="1600" i="1" kern="0" dirty="0" smtClean="0">
              <a:solidFill>
                <a:srgbClr val="006666"/>
              </a:solidFill>
              <a:latin typeface="Arial"/>
            </a:endParaRPr>
          </a:p>
          <a:p>
            <a:pPr marL="0" lvl="0" indent="0" algn="just" defTabSz="914145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00FF"/>
              </a:buClr>
              <a:buSzPct val="125000"/>
              <a:buNone/>
            </a:pPr>
            <a:r>
              <a:rPr lang="ru-RU" b="1" kern="0" dirty="0">
                <a:solidFill>
                  <a:schemeClr val="tx2">
                    <a:lumMod val="75000"/>
                  </a:schemeClr>
                </a:solidFill>
                <a:latin typeface="Arial"/>
              </a:rPr>
              <a:t>Оперативное лечение на яичниках:</a:t>
            </a:r>
          </a:p>
          <a:p>
            <a:pPr marL="493888" lvl="0" indent="-457200" defTabSz="914145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E70000">
                  <a:lumMod val="75000"/>
                </a:srgbClr>
              </a:buClr>
              <a:buSzPct val="125000"/>
              <a:buFont typeface="Wingdings" pitchFamily="2" charset="2"/>
              <a:buChar char="ü"/>
            </a:pPr>
            <a:r>
              <a:rPr lang="ru-RU" kern="0" dirty="0" smtClean="0">
                <a:solidFill>
                  <a:srgbClr val="000000"/>
                </a:solidFill>
                <a:latin typeface="Arial"/>
              </a:rPr>
              <a:t>снижение </a:t>
            </a:r>
            <a:r>
              <a:rPr lang="ru-RU" kern="0" dirty="0">
                <a:solidFill>
                  <a:srgbClr val="000000"/>
                </a:solidFill>
                <a:latin typeface="Arial"/>
              </a:rPr>
              <a:t>фолликулярного и овариального резерва </a:t>
            </a:r>
          </a:p>
          <a:p>
            <a:pPr marL="493888" lvl="0" indent="-457200" defTabSz="914145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E70000">
                  <a:lumMod val="75000"/>
                </a:srgbClr>
              </a:buClr>
              <a:buSzPct val="125000"/>
              <a:buFont typeface="Wingdings" pitchFamily="2" charset="2"/>
              <a:buChar char="ü"/>
            </a:pPr>
            <a:r>
              <a:rPr lang="ru-RU" kern="0" dirty="0" smtClean="0">
                <a:solidFill>
                  <a:srgbClr val="000000"/>
                </a:solidFill>
                <a:latin typeface="Arial"/>
              </a:rPr>
              <a:t>появление </a:t>
            </a:r>
            <a:r>
              <a:rPr lang="ru-RU" kern="0" dirty="0" err="1">
                <a:solidFill>
                  <a:srgbClr val="000000"/>
                </a:solidFill>
                <a:latin typeface="Arial"/>
              </a:rPr>
              <a:t>ановуляторных</a:t>
            </a:r>
            <a:r>
              <a:rPr lang="ru-RU" kern="0" dirty="0">
                <a:solidFill>
                  <a:srgbClr val="000000"/>
                </a:solidFill>
                <a:latin typeface="Arial"/>
              </a:rPr>
              <a:t> циклов</a:t>
            </a:r>
          </a:p>
          <a:p>
            <a:pPr marL="493888" lvl="0" indent="-457200" defTabSz="914145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E70000">
                  <a:lumMod val="75000"/>
                </a:srgbClr>
              </a:buClr>
              <a:buSzPct val="125000"/>
              <a:buFont typeface="Wingdings" pitchFamily="2" charset="2"/>
              <a:buChar char="ü"/>
            </a:pPr>
            <a:r>
              <a:rPr lang="ru-RU" b="1" kern="0" dirty="0" smtClean="0">
                <a:solidFill>
                  <a:srgbClr val="000000"/>
                </a:solidFill>
                <a:latin typeface="Arial"/>
              </a:rPr>
              <a:t>бесплодие</a:t>
            </a:r>
            <a:endParaRPr lang="ru-RU" b="1" kern="0" dirty="0">
              <a:solidFill>
                <a:srgbClr val="000000"/>
              </a:solidFill>
              <a:latin typeface="Arial"/>
            </a:endParaRPr>
          </a:p>
          <a:p>
            <a:pPr marL="493888" indent="-457200" defTabSz="914145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E70000">
                  <a:lumMod val="75000"/>
                </a:srgbClr>
              </a:buClr>
              <a:buSzPct val="125000"/>
              <a:buFont typeface="Wingdings" pitchFamily="2" charset="2"/>
              <a:buChar char="ü"/>
            </a:pPr>
            <a:r>
              <a:rPr lang="ru-RU" b="1" kern="0" dirty="0" err="1" smtClean="0">
                <a:solidFill>
                  <a:srgbClr val="000000"/>
                </a:solidFill>
                <a:latin typeface="Arial"/>
              </a:rPr>
              <a:t>невынашивание</a:t>
            </a:r>
            <a:r>
              <a:rPr lang="ru-RU" b="1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b="1" kern="0" dirty="0">
                <a:solidFill>
                  <a:srgbClr val="000000"/>
                </a:solidFill>
                <a:latin typeface="Arial"/>
              </a:rPr>
              <a:t>беременности</a:t>
            </a:r>
          </a:p>
          <a:p>
            <a:pPr marL="493888" lvl="0" indent="-457200" defTabSz="914145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E70000">
                  <a:lumMod val="75000"/>
                </a:srgbClr>
              </a:buClr>
              <a:buSzPct val="125000"/>
              <a:buFont typeface="Wingdings" pitchFamily="2" charset="2"/>
              <a:buChar char="ü"/>
            </a:pPr>
            <a:r>
              <a:rPr lang="ru-RU" b="1" kern="0" dirty="0" smtClean="0">
                <a:solidFill>
                  <a:srgbClr val="000000"/>
                </a:solidFill>
                <a:latin typeface="Arial"/>
              </a:rPr>
              <a:t>акушерские </a:t>
            </a:r>
            <a:r>
              <a:rPr lang="ru-RU" b="1" kern="0" dirty="0">
                <a:solidFill>
                  <a:srgbClr val="000000"/>
                </a:solidFill>
                <a:latin typeface="Arial"/>
              </a:rPr>
              <a:t>осложнения</a:t>
            </a:r>
            <a:endParaRPr lang="ru-RU" kern="0" dirty="0">
              <a:solidFill>
                <a:srgbClr val="000000"/>
              </a:solidFill>
              <a:latin typeface="Arial"/>
            </a:endParaRPr>
          </a:p>
          <a:p>
            <a:pPr marL="268282" lvl="0" indent="-231594" algn="r" defTabSz="914145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00FF"/>
              </a:buClr>
              <a:buSzPct val="125000"/>
              <a:buNone/>
            </a:pPr>
            <a:r>
              <a:rPr lang="ru-RU" sz="1600" i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Соломатина А.А. и др., 2017</a:t>
            </a:r>
          </a:p>
          <a:p>
            <a:pPr marL="268282" lvl="0" indent="-231594" algn="r" defTabSz="914145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00FF"/>
              </a:buClr>
              <a:buSzPct val="125000"/>
              <a:buNone/>
            </a:pPr>
            <a:r>
              <a:rPr lang="ru-RU" sz="1600" i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Кравченко Т.Г., 2015</a:t>
            </a:r>
          </a:p>
          <a:p>
            <a:pPr marL="268282" lvl="0" indent="-231594" algn="r" defTabSz="914145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00FF"/>
              </a:buClr>
              <a:buSzPct val="125000"/>
              <a:buNone/>
            </a:pPr>
            <a:r>
              <a:rPr lang="ru-RU" sz="1600" i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Катюшина В.О., 2014</a:t>
            </a:r>
          </a:p>
          <a:p>
            <a:pPr marL="268282" lvl="0" indent="-231594" algn="r" defTabSz="914145" eaLnBrk="0" fontAlgn="base" hangingPunct="0">
              <a:lnSpc>
                <a:spcPct val="80000"/>
              </a:lnSpc>
              <a:spcAft>
                <a:spcPct val="0"/>
              </a:spcAft>
              <a:buClr>
                <a:srgbClr val="0000FF"/>
              </a:buClr>
              <a:buSzPct val="125000"/>
              <a:buNone/>
            </a:pPr>
            <a:endParaRPr lang="ru-RU" sz="1600" i="1" kern="0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09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Операция на яичниках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0" y="764704"/>
            <a:ext cx="4788024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Гормональный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дисбаланс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932040" y="764704"/>
            <a:ext cx="4211960" cy="9361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Гемостазиологические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нарушения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195736" y="1700808"/>
            <a:ext cx="64807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0" y="1988839"/>
            <a:ext cx="4788024" cy="148802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Ановуляция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НЛФ, нарушение пролиферации и/или секреции эндометрия, нарушение имплантации, инвазии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трофобласта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294874" y="3476865"/>
            <a:ext cx="449796" cy="234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0" y="3717032"/>
            <a:ext cx="4932040" cy="10081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Нарушение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ремодулирования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сосудов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394012" y="4732744"/>
            <a:ext cx="32403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0" y="5085184"/>
            <a:ext cx="4932040" cy="129614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Нарушение плодово-плацентарного кровотока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8144" y="1988840"/>
            <a:ext cx="3096344" cy="43924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Невынашивание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беременности, угроза прерывания беременности, плацентарная недостаточность, СЗРП,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преэклампсия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преждевременная отслойка плаценты,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преждевременные роды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4932040" y="5535488"/>
            <a:ext cx="93610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998136" y="1700808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8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Оперативное лечение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пациенток с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доброкачественными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опухолями яичников во время беременности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/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/>
          </a:p>
        </p:txBody>
      </p:sp>
      <p:pic>
        <p:nvPicPr>
          <p:cNvPr id="9218" name="Picture 2" descr="C:\Users\Samsung\Downloads\IMG_20200915_014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86003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123311"/>
            <a:ext cx="9144000" cy="37346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Предпочтительнее проведение лапароскопии: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отсутствие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признаков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малигнизации;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размеры </a:t>
            </a:r>
            <a:r>
              <a:rPr lang="ru-RU" dirty="0">
                <a:latin typeface="Arial" pitchFamily="34" charset="0"/>
                <a:cs typeface="Arial" pitchFamily="34" charset="0"/>
              </a:rPr>
              <a:t>опухоли не более 10-12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см;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двусторонняя </a:t>
            </a:r>
            <a:r>
              <a:rPr lang="ru-RU" dirty="0">
                <a:latin typeface="Arial" pitchFamily="34" charset="0"/>
                <a:cs typeface="Arial" pitchFamily="34" charset="0"/>
              </a:rPr>
              <a:t>локализация опухолей;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подвижные </a:t>
            </a:r>
            <a:r>
              <a:rPr lang="ru-RU" dirty="0">
                <a:latin typeface="Arial" pitchFamily="34" charset="0"/>
                <a:cs typeface="Arial" pitchFamily="34" charset="0"/>
              </a:rPr>
              <a:t>опухоли с высоким риском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перекрута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придатков </a:t>
            </a:r>
            <a:r>
              <a:rPr lang="ru-RU" dirty="0">
                <a:latin typeface="Arial" pitchFamily="34" charset="0"/>
                <a:cs typeface="Arial" pitchFamily="34" charset="0"/>
              </a:rPr>
              <a:t>матки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во время и после родов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- высокий </a:t>
            </a:r>
            <a:r>
              <a:rPr lang="ru-RU" dirty="0">
                <a:latin typeface="Arial" pitchFamily="34" charset="0"/>
                <a:cs typeface="Arial" pitchFamily="34" charset="0"/>
              </a:rPr>
              <a:t>риск разрыва капсулы опухоли по мере прогрессирования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беременности при неподвижных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опухолях;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Послеоперационный период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: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- профилактика </a:t>
            </a:r>
            <a:r>
              <a:rPr lang="ru-RU" dirty="0">
                <a:latin typeface="Arial" pitchFamily="34" charset="0"/>
                <a:cs typeface="Arial" pitchFamily="34" charset="0"/>
              </a:rPr>
              <a:t>ВТЭО назначается на основании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оценки индивидуального </a:t>
            </a:r>
            <a:r>
              <a:rPr lang="ru-RU" dirty="0">
                <a:latin typeface="Arial" pitchFamily="34" charset="0"/>
                <a:cs typeface="Arial" pitchFamily="34" charset="0"/>
              </a:rPr>
              <a:t>риска в соответствии с действующими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клиническими рекомендациями </a:t>
            </a:r>
            <a:r>
              <a:rPr lang="ru-RU" dirty="0">
                <a:latin typeface="Arial" pitchFamily="34" charset="0"/>
                <a:cs typeface="Arial" pitchFamily="34" charset="0"/>
              </a:rPr>
              <a:t>и порядками оказания медицинской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помощи;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2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Диссертационное исследование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401467"/>
              </p:ext>
            </p:extLst>
          </p:nvPr>
        </p:nvGraphicFramePr>
        <p:xfrm>
          <a:off x="0" y="620713"/>
          <a:ext cx="9144000" cy="6237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9512" y="908720"/>
            <a:ext cx="309634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Группа 1.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Пациентки с ДОЯ/ООЯ в анамнезе, </a:t>
            </a:r>
            <a:r>
              <a:rPr lang="ru-RU" dirty="0">
                <a:latin typeface="Arial" pitchFamily="34" charset="0"/>
                <a:cs typeface="Arial" pitchFamily="34" charset="0"/>
              </a:rPr>
              <a:t>n=180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Оперативное лечение (ОЛ, n=95)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Консервативное лечение (КЛ, n=85)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908720"/>
            <a:ext cx="273630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Группа 2.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Пациентки с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СПКЯ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анамнезе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dirty="0">
                <a:latin typeface="Arial" pitchFamily="34" charset="0"/>
                <a:cs typeface="Arial" pitchFamily="34" charset="0"/>
              </a:rPr>
              <a:t>n=135</a:t>
            </a:r>
          </a:p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(ОЛ, n=75)</a:t>
            </a:r>
          </a:p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(КЛ, n=60)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908720"/>
            <a:ext cx="262778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Группа 3.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Пациентки с </a:t>
            </a:r>
            <a:r>
              <a:rPr lang="ru-RU" dirty="0">
                <a:latin typeface="Arial" pitchFamily="34" charset="0"/>
                <a:cs typeface="Arial" pitchFamily="34" charset="0"/>
              </a:rPr>
              <a:t>а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поплексия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 анамнезе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dirty="0">
                <a:latin typeface="Arial" pitchFamily="34" charset="0"/>
                <a:cs typeface="Arial" pitchFamily="34" charset="0"/>
              </a:rPr>
              <a:t>n=105</a:t>
            </a:r>
          </a:p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(ОЛ, n=60)</a:t>
            </a:r>
          </a:p>
          <a:p>
            <a:pPr algn="ctr"/>
            <a:r>
              <a:rPr lang="pt-BR" dirty="0">
                <a:latin typeface="Arial" pitchFamily="34" charset="0"/>
                <a:cs typeface="Arial" pitchFamily="34" charset="0"/>
              </a:rPr>
              <a:t>(КЛ, n=45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67544" y="3212976"/>
            <a:ext cx="3888432" cy="3240360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Критерии включения: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беременные</a:t>
            </a:r>
            <a:r>
              <a:rPr lang="ru-RU" dirty="0">
                <a:latin typeface="Arial" pitchFamily="34" charset="0"/>
                <a:cs typeface="Arial" pitchFamily="34" charset="0"/>
              </a:rPr>
              <a:t>, ранее пролеченные консервативным или оперативным путем по поводу ДОЯ/ООЯ, апоплексии яичников,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СПКЯ; возраст </a:t>
            </a:r>
            <a:r>
              <a:rPr lang="ru-RU" dirty="0">
                <a:latin typeface="Arial" pitchFamily="34" charset="0"/>
                <a:cs typeface="Arial" pitchFamily="34" charset="0"/>
              </a:rPr>
              <a:t>18–40 лет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932040" y="3212976"/>
            <a:ext cx="3960440" cy="3240360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Критерии исключения: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многоплодная беременность, 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тяжелая соматическая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патология,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аномалии внутренних половых органов</a:t>
            </a:r>
          </a:p>
        </p:txBody>
      </p:sp>
    </p:spTree>
    <p:extLst>
      <p:ext uri="{BB962C8B-B14F-4D97-AF65-F5344CB8AC3E}">
        <p14:creationId xmlns:p14="http://schemas.microsoft.com/office/powerpoint/2010/main" val="149839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Осложнения </a:t>
            </a:r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беременности </a:t>
            </a:r>
            <a:r>
              <a:rPr lang="ru-RU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и РОДОВ у </a:t>
            </a:r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пациенток с ДОЯ / ООЯ</a:t>
            </a:r>
            <a:b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в зависимости от способа лечения</a:t>
            </a:r>
            <a:br>
              <a:rPr lang="ru-RU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endParaRPr lang="ru-RU" sz="1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566" y="836712"/>
            <a:ext cx="3080448" cy="5365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25" y="1379512"/>
            <a:ext cx="3172489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525" y="1924873"/>
            <a:ext cx="3231721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10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Течение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и исходы беременности у пациенток </a:t>
            </a:r>
            <a:b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 оперированными яичниками по поводу ДОЯ/ООЯ </a:t>
            </a:r>
            <a:b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endParaRPr lang="ru-RU" sz="2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9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Гестагенная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поддержка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84" y="1124744"/>
            <a:ext cx="9112816" cy="5733256"/>
          </a:xfrm>
        </p:spPr>
        <p:txBody>
          <a:bodyPr>
            <a:normAutofit/>
          </a:bodyPr>
          <a:lstStyle/>
          <a:p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endParaRPr lang="ru-RU" sz="1900" dirty="0">
              <a:latin typeface="Arial" pitchFamily="34" charset="0"/>
              <a:cs typeface="Arial" pitchFamily="34" charset="0"/>
            </a:endParaRPr>
          </a:p>
          <a:p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endParaRPr lang="ru-RU" sz="1900" dirty="0">
              <a:latin typeface="Arial" pitchFamily="34" charset="0"/>
              <a:cs typeface="Arial" pitchFamily="34" charset="0"/>
            </a:endParaRPr>
          </a:p>
          <a:p>
            <a:endParaRPr lang="ru-RU" sz="1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900" dirty="0" smtClean="0">
                <a:latin typeface="Arial" pitchFamily="34" charset="0"/>
                <a:cs typeface="Arial" pitchFamily="34" charset="0"/>
              </a:rPr>
              <a:t>Беременной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пациентке группы высокого риска самопроизвольного выкидыша рекомендовано назначить прием гестагенов с 1-го визита до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20 недель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беременности, а в случае  высокого риска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ПР -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прием препаратов прогестерона с </a:t>
            </a:r>
            <a:r>
              <a:rPr lang="ru-RU" sz="1900" b="1" dirty="0">
                <a:latin typeface="Arial" pitchFamily="34" charset="0"/>
                <a:cs typeface="Arial" pitchFamily="34" charset="0"/>
              </a:rPr>
              <a:t>22 до 34 недель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 беременности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клинические рекомендации «Нормальная беременность», 2019г; МАРС, 2016 г; </a:t>
            </a:r>
            <a:r>
              <a:rPr lang="ru-RU" sz="1500" i="1" dirty="0" err="1" smtClean="0">
                <a:latin typeface="Arial" pitchFamily="34" charset="0"/>
                <a:cs typeface="Arial" pitchFamily="34" charset="0"/>
              </a:rPr>
              <a:t>кокрейновский</a:t>
            </a:r>
            <a:r>
              <a:rPr lang="ru-RU" sz="1500" i="1" dirty="0" smtClean="0">
                <a:latin typeface="Arial" pitchFamily="34" charset="0"/>
                <a:cs typeface="Arial" pitchFamily="34" charset="0"/>
              </a:rPr>
              <a:t> обзор, 2015 г))</a:t>
            </a:r>
            <a:endParaRPr lang="ru-RU" sz="1500" i="1" dirty="0">
              <a:latin typeface="Arial" pitchFamily="34" charset="0"/>
              <a:cs typeface="Arial" pitchFamily="34" charset="0"/>
            </a:endParaRPr>
          </a:p>
          <a:p>
            <a:endParaRPr lang="ru-RU" sz="1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6444208" y="116632"/>
            <a:ext cx="2699792" cy="1152128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этапе планирования беременности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66" y="1132874"/>
            <a:ext cx="1512168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Samsung\Downloads\IMG_20200914_2143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" y="4481736"/>
            <a:ext cx="45720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msung\Downloads\IMG_20200914_2355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322"/>
            <a:ext cx="4860032" cy="233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81736"/>
            <a:ext cx="439248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75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724</Words>
  <Application>Microsoft Office PowerPoint</Application>
  <PresentationFormat>Экран 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Министерство здравоохранения ДНР   ГОО ВПО ДОННМУ ИМ. М. ГОРЬКОГО  ОСОБЕННОСТИ ТЕЧЕНИЯ ГЕСТАЦИОННОГО ПЕРИОДА У БЕРЕМЕННЫХ С ОПЕРИРОВАННЫМИ ЯИЧНИКАМИ</vt:lpstr>
      <vt:lpstr>Показания к оперативному лечению на яичниках</vt:lpstr>
      <vt:lpstr>Презентация PowerPoint</vt:lpstr>
      <vt:lpstr>Операция на яичниках</vt:lpstr>
      <vt:lpstr>Оперативное лечение пациенток с доброкачественными опухолями яичников во время беременности</vt:lpstr>
      <vt:lpstr>Диссертационное исследование</vt:lpstr>
      <vt:lpstr>Осложнения беременности и РОДОВ у пациенток с ДОЯ / ООЯ в зависимости от способа лечения </vt:lpstr>
      <vt:lpstr>  Течение и исходы беременности у пациенток  с оперированными яичниками по поводу ДОЯ/ООЯ  </vt:lpstr>
      <vt:lpstr>Гестагенная поддержка</vt:lpstr>
      <vt:lpstr>Прием фолатов</vt:lpstr>
      <vt:lpstr>Антиагрегантная терапия</vt:lpstr>
      <vt:lpstr>Модификация образа жизни и пищевого поведения</vt:lpstr>
      <vt:lpstr>Модификация образа жизни и пищевого поведения</vt:lpstr>
      <vt:lpstr>Заключение</vt:lpstr>
      <vt:lpstr>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ДОНЕЦКИЙ РЕСПУБЛИКАНСКИЙ ЦЕНТР ОХРАНЫ МАТЕРИНСТВА И ДЕТСТВА  ГОО ВПО ДОННМУ ИМ. М. ГОРЬКОГО</dc:title>
  <dc:creator>Samsung</dc:creator>
  <cp:lastModifiedBy>Samsung</cp:lastModifiedBy>
  <cp:revision>55</cp:revision>
  <dcterms:created xsi:type="dcterms:W3CDTF">2020-09-11T21:22:53Z</dcterms:created>
  <dcterms:modified xsi:type="dcterms:W3CDTF">2020-09-15T00:58:07Z</dcterms:modified>
</cp:coreProperties>
</file>