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6" r:id="rId2"/>
    <p:sldId id="256" r:id="rId3"/>
    <p:sldId id="277" r:id="rId4"/>
    <p:sldId id="259" r:id="rId5"/>
    <p:sldId id="286" r:id="rId6"/>
    <p:sldId id="287" r:id="rId7"/>
    <p:sldId id="288" r:id="rId8"/>
    <p:sldId id="278" r:id="rId9"/>
    <p:sldId id="257" r:id="rId10"/>
    <p:sldId id="279" r:id="rId11"/>
    <p:sldId id="280" r:id="rId12"/>
    <p:sldId id="281" r:id="rId13"/>
    <p:sldId id="282" r:id="rId14"/>
    <p:sldId id="283" r:id="rId15"/>
    <p:sldId id="284" r:id="rId16"/>
    <p:sldId id="285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E590E"/>
    <a:srgbClr val="CB600F"/>
    <a:srgbClr val="EE75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62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i="1" dirty="0"/>
              <a:t>Регионарная </a:t>
            </a:r>
            <a:r>
              <a:rPr lang="ru-RU" i="1" dirty="0" smtClean="0"/>
              <a:t>анестезия (%)</a:t>
            </a:r>
            <a:endParaRPr lang="ru-RU" i="1" dirty="0"/>
          </a:p>
        </c:rich>
      </c:tx>
      <c:layout/>
      <c:overlay val="0"/>
    </c:title>
    <c:autoTitleDeleted val="0"/>
    <c:view3D>
      <c:rotX val="17"/>
      <c:hPercent val="91"/>
      <c:rotY val="15"/>
      <c:depthPercent val="100"/>
      <c:rAngAx val="1"/>
    </c:view3D>
    <c:floor>
      <c:thickness val="0"/>
      <c:spPr>
        <a:noFill/>
        <a:ln w="9525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Регионарная анестезия</c:v>
                </c:pt>
              </c:strCache>
            </c:strRef>
          </c:tx>
          <c:spPr>
            <a:solidFill>
              <a:schemeClr val="accent1"/>
            </a:solidFill>
            <a:ln w="25396">
              <a:noFill/>
            </a:ln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75000"/>
                  <a:lumOff val="25000"/>
                </a:schemeClr>
              </a:solidFill>
              <a:ln w="25396">
                <a:noFill/>
              </a:ln>
              <a:effectLst>
                <a:innerShdw blurRad="114300">
                  <a:prstClr val="black"/>
                </a:innerShdw>
              </a:effectLst>
            </c:spPr>
          </c:dPt>
          <c:dPt>
            <c:idx val="1"/>
            <c:invertIfNegative val="0"/>
            <c:bubble3D val="0"/>
            <c:spPr>
              <a:solidFill>
                <a:srgbClr val="CB600F"/>
              </a:solidFill>
              <a:ln w="25396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Lbls>
            <c:dLbl>
              <c:idx val="0"/>
              <c:layout>
                <c:manualLayout>
                  <c:x val="1.2711864406779665E-2"/>
                  <c:y val="-1.60384923817161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5423561991191779E-2"/>
                  <c:y val="-2.56615878107457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I группа</c:v>
                </c:pt>
                <c:pt idx="1">
                  <c:v>II группа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3.2</c:v>
                </c:pt>
                <c:pt idx="1">
                  <c:v>22.7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gapDepth val="0"/>
        <c:shape val="box"/>
        <c:axId val="132039640"/>
        <c:axId val="132874424"/>
        <c:axId val="0"/>
      </c:bar3DChart>
      <c:catAx>
        <c:axId val="13203964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I</a:t>
                </a:r>
                <a:r>
                  <a:rPr lang="en-US" baseline="0" dirty="0" smtClean="0"/>
                  <a:t> </a:t>
                </a:r>
                <a:r>
                  <a:rPr lang="ru-RU" baseline="0" dirty="0" smtClean="0"/>
                  <a:t>группа             </a:t>
                </a:r>
                <a:r>
                  <a:rPr lang="en-US" baseline="0" dirty="0" smtClean="0"/>
                  <a:t>II </a:t>
                </a:r>
                <a:r>
                  <a:rPr lang="ru-RU" baseline="0" dirty="0" smtClean="0"/>
                  <a:t>группа</a:t>
                </a:r>
                <a:endParaRPr lang="ru-RU" dirty="0"/>
              </a:p>
            </c:rich>
          </c:tx>
          <c:layout>
            <c:manualLayout>
              <c:xMode val="edge"/>
              <c:yMode val="edge"/>
              <c:x val="0.23470611096904134"/>
              <c:y val="0.88569751210439063"/>
            </c:manualLayout>
          </c:layout>
          <c:overlay val="0"/>
        </c:title>
        <c:numFmt formatCode="General" sourceLinked="0"/>
        <c:majorTickMark val="none"/>
        <c:minorTickMark val="none"/>
        <c:tickLblPos val="none"/>
        <c:crossAx val="132874424"/>
        <c:crosses val="autoZero"/>
        <c:auto val="1"/>
        <c:lblAlgn val="ctr"/>
        <c:lblOffset val="100"/>
        <c:tickMarkSkip val="1"/>
        <c:noMultiLvlLbl val="0"/>
      </c:catAx>
      <c:valAx>
        <c:axId val="13287442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13203964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25" b="1" i="0" u="none" strike="noStrike" baseline="0">
          <a:solidFill>
            <a:schemeClr val="tx1"/>
          </a:solidFill>
          <a:latin typeface="Calibri"/>
          <a:ea typeface="Calibri"/>
          <a:cs typeface="Calibri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i="1" dirty="0"/>
              <a:t>Антибактериальная терапия (%)</a:t>
            </a:r>
          </a:p>
        </c:rich>
      </c:tx>
      <c:layout>
        <c:manualLayout>
          <c:xMode val="edge"/>
          <c:yMode val="edge"/>
          <c:x val="0"/>
          <c:y val="0.11619623963350482"/>
        </c:manualLayout>
      </c:layout>
      <c:overlay val="0"/>
    </c:title>
    <c:autoTitleDeleted val="0"/>
    <c:view3D>
      <c:rotX val="17"/>
      <c:hPercent val="53"/>
      <c:rotY val="15"/>
      <c:depthPercent val="100"/>
      <c:rAngAx val="1"/>
    </c:view3D>
    <c:floor>
      <c:thickness val="0"/>
      <c:spPr>
        <a:noFill/>
        <a:ln w="9525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6.399958842593928E-2"/>
          <c:y val="0.33028552383068582"/>
          <c:w val="0.62713241469718195"/>
          <c:h val="0.4801520419299818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Антибактериальная терапия (%)</c:v>
                </c:pt>
              </c:strCache>
            </c:strRef>
          </c:tx>
          <c:spPr>
            <a:solidFill>
              <a:schemeClr val="bg1">
                <a:lumMod val="75000"/>
                <a:lumOff val="25000"/>
              </a:schemeClr>
            </a:solidFill>
            <a:ln w="12698">
              <a:solidFill>
                <a:schemeClr val="tx1"/>
              </a:solidFill>
              <a:prstDash val="solid"/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75000"/>
                  <a:lumOff val="25000"/>
                </a:schemeClr>
              </a:solidFill>
              <a:ln w="25396">
                <a:noFill/>
              </a:ln>
            </c:spPr>
          </c:dPt>
          <c:dPt>
            <c:idx val="1"/>
            <c:invertIfNegative val="0"/>
            <c:bubble3D val="0"/>
            <c:spPr>
              <a:solidFill>
                <a:srgbClr val="BE590E"/>
              </a:solidFill>
              <a:ln w="25396">
                <a:noFill/>
              </a:ln>
            </c:spPr>
          </c:dPt>
          <c:dLbls>
            <c:dLbl>
              <c:idx val="0"/>
              <c:layout>
                <c:manualLayout>
                  <c:x val="3.2192319016893449E-2"/>
                  <c:y val="-3.0383225393256958E-2"/>
                </c:manualLayout>
              </c:layout>
              <c:tx>
                <c:rich>
                  <a:bodyPr/>
                  <a:lstStyle/>
                  <a:p>
                    <a:r>
                      <a:rPr lang="en-US" sz="2400" dirty="0"/>
                      <a:t>57,1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4.2372881355932333E-2"/>
                  <c:y val="-3.5284683239775461E-2"/>
                </c:manualLayout>
              </c:layout>
              <c:tx>
                <c:rich>
                  <a:bodyPr/>
                  <a:lstStyle/>
                  <a:p>
                    <a:r>
                      <a:rPr lang="en-US" sz="2400" dirty="0"/>
                      <a:t>35,2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I группа</c:v>
                </c:pt>
                <c:pt idx="1">
                  <c:v>II группа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57.1</c:v>
                </c:pt>
                <c:pt idx="1">
                  <c:v>35.200000000000003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gapDepth val="0"/>
        <c:shape val="box"/>
        <c:axId val="133997184"/>
        <c:axId val="133997576"/>
        <c:axId val="0"/>
      </c:bar3DChart>
      <c:catAx>
        <c:axId val="13399718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33997576"/>
        <c:crosses val="autoZero"/>
        <c:auto val="1"/>
        <c:lblAlgn val="ctr"/>
        <c:lblOffset val="100"/>
        <c:noMultiLvlLbl val="0"/>
      </c:catAx>
      <c:valAx>
        <c:axId val="13399757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133997184"/>
        <c:crosses val="autoZero"/>
        <c:crossBetween val="between"/>
      </c:valAx>
      <c:spPr>
        <a:noFill/>
        <a:ln w="25396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25" b="1" i="0" u="none" strike="noStrike" baseline="0">
          <a:solidFill>
            <a:schemeClr val="tx1"/>
          </a:solidFill>
          <a:latin typeface="Calibri"/>
          <a:ea typeface="Calibri"/>
          <a:cs typeface="Calibri"/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hPercent val="59"/>
      <c:rotY val="20"/>
      <c:depthPercent val="100"/>
      <c:rAngAx val="1"/>
    </c:view3D>
    <c:floor>
      <c:thickness val="0"/>
      <c:spPr>
        <a:noFill/>
        <a:ln w="9525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1.0999891075413933E-2"/>
          <c:y val="0.12696817209031469"/>
          <c:w val="0.95038167938931339"/>
          <c:h val="0.8516377649325624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I группа</c:v>
                </c:pt>
              </c:strCache>
            </c:strRef>
          </c:tx>
          <c:spPr>
            <a:solidFill>
              <a:schemeClr val="bg1">
                <a:lumMod val="75000"/>
                <a:lumOff val="25000"/>
              </a:schemeClr>
            </a:solidFill>
            <a:ln w="25396">
              <a:noFill/>
            </a:ln>
          </c:spPr>
          <c:invertIfNegative val="0"/>
          <c:dLbls>
            <c:dLbl>
              <c:idx val="0"/>
              <c:layout>
                <c:manualLayout>
                  <c:x val="1.6949152542372881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sz="2400" dirty="0" smtClean="0"/>
                      <a:t>11,9</a:t>
                    </a:r>
                    <a:endParaRPr lang="en-US" sz="24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6949152542372881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sz="2400" dirty="0"/>
                      <a:t>4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396">
                <a:noFill/>
              </a:ln>
            </c:spPr>
            <c:txPr>
              <a:bodyPr/>
              <a:lstStyle/>
              <a:p>
                <a:pPr>
                  <a:defRPr sz="1825" b="1" i="0" u="none" strike="noStrike" baseline="0">
                    <a:solidFill>
                      <a:schemeClr val="tx1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1 минута</c:v>
                </c:pt>
                <c:pt idx="1">
                  <c:v>5 минута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11.9</c:v>
                </c:pt>
                <c:pt idx="1">
                  <c:v>4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II группа</c:v>
                </c:pt>
              </c:strCache>
            </c:strRef>
          </c:tx>
          <c:spPr>
            <a:solidFill>
              <a:srgbClr val="CB600F"/>
            </a:solidFill>
            <a:ln w="25396">
              <a:noFill/>
            </a:ln>
          </c:spPr>
          <c:invertIfNegative val="0"/>
          <c:dLbls>
            <c:dLbl>
              <c:idx val="0"/>
              <c:layout>
                <c:manualLayout>
                  <c:x val="2.3305084745762747E-2"/>
                  <c:y val="3.2076984763432241E-3"/>
                </c:manualLayout>
              </c:layout>
              <c:tx>
                <c:rich>
                  <a:bodyPr/>
                  <a:lstStyle/>
                  <a:p>
                    <a:r>
                      <a:rPr lang="en-US" sz="2400" dirty="0"/>
                      <a:t>1,6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3305084745762698E-2"/>
                  <c:y val="6.415396952686447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396">
                <a:noFill/>
              </a:ln>
            </c:spPr>
            <c:txPr>
              <a:bodyPr/>
              <a:lstStyle/>
              <a:p>
                <a:pPr>
                  <a:defRPr sz="2000" b="1" i="0" u="none" strike="noStrike" baseline="0">
                    <a:solidFill>
                      <a:schemeClr val="tx1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1 минута</c:v>
                </c:pt>
                <c:pt idx="1">
                  <c:v>5 минута</c:v>
                </c:pt>
              </c:strCache>
            </c:strRef>
          </c:cat>
          <c:val>
            <c:numRef>
              <c:f>Sheet1!$B$3:$C$3</c:f>
              <c:numCache>
                <c:formatCode>General</c:formatCode>
                <c:ptCount val="2"/>
                <c:pt idx="0">
                  <c:v>1.6</c:v>
                </c:pt>
                <c:pt idx="1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133998360"/>
        <c:axId val="133998752"/>
        <c:axId val="0"/>
      </c:bar3DChart>
      <c:catAx>
        <c:axId val="133998360"/>
        <c:scaling>
          <c:orientation val="minMax"/>
        </c:scaling>
        <c:delete val="1"/>
        <c:axPos val="b"/>
        <c:title>
          <c:tx>
            <c:rich>
              <a:bodyPr/>
              <a:lstStyle/>
              <a:p>
                <a:pPr>
                  <a:defRPr i="0"/>
                </a:pPr>
                <a:r>
                  <a:rPr lang="ru-RU" sz="2000" i="0" dirty="0" smtClean="0">
                    <a:solidFill>
                      <a:schemeClr val="tx1"/>
                    </a:solidFill>
                  </a:rPr>
                  <a:t>1 минута                                5 минута</a:t>
                </a:r>
                <a:endParaRPr lang="ru-RU" sz="2000" i="0" dirty="0">
                  <a:solidFill>
                    <a:schemeClr val="tx1"/>
                  </a:solidFill>
                </a:endParaRPr>
              </a:p>
            </c:rich>
          </c:tx>
          <c:layout>
            <c:manualLayout>
              <c:xMode val="edge"/>
              <c:yMode val="edge"/>
              <c:x val="0.20458831593230298"/>
              <c:y val="1.3623282300778323E-3"/>
            </c:manualLayout>
          </c:layout>
          <c:overlay val="0"/>
        </c:title>
        <c:numFmt formatCode="General" sourceLinked="0"/>
        <c:majorTickMark val="out"/>
        <c:minorTickMark val="none"/>
        <c:tickLblPos val="none"/>
        <c:crossAx val="133998752"/>
        <c:crosses val="autoZero"/>
        <c:auto val="1"/>
        <c:lblAlgn val="ctr"/>
        <c:lblOffset val="100"/>
        <c:noMultiLvlLbl val="0"/>
      </c:catAx>
      <c:valAx>
        <c:axId val="13399875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133998360"/>
        <c:crosses val="autoZero"/>
        <c:crossBetween val="between"/>
      </c:valAx>
      <c:spPr>
        <a:noFill/>
        <a:ln w="25396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25" b="1" i="0" u="none" strike="noStrike" baseline="0">
          <a:solidFill>
            <a:schemeClr val="tx1"/>
          </a:solidFill>
          <a:latin typeface="Calibri"/>
          <a:ea typeface="Calibri"/>
          <a:cs typeface="Calibri"/>
        </a:defRPr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15346675415573"/>
          <c:y val="0"/>
          <c:w val="0.52720844269466349"/>
          <c:h val="1"/>
        </c:manualLayout>
      </c:layout>
      <c:pie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Показания</c:v>
                </c:pt>
              </c:strCache>
            </c:strRef>
          </c:tx>
          <c:dLbls>
            <c:dLbl>
              <c:idx val="0"/>
              <c:layout>
                <c:manualLayout>
                  <c:x val="-0.17886094936426039"/>
                  <c:y val="0.11262999743077043"/>
                </c:manualLayout>
              </c:layout>
              <c:tx>
                <c:rich>
                  <a:bodyPr rot="0"/>
                  <a:lstStyle/>
                  <a:p>
                    <a:pPr>
                      <a:defRPr/>
                    </a:pPr>
                    <a:r>
                      <a:rPr lang="ru-RU" sz="1800" dirty="0"/>
                      <a:t>Вторичное кесарево сечение (по поводу рубца на </a:t>
                    </a:r>
                    <a:r>
                      <a:rPr lang="ru-RU" sz="1800" dirty="0" smtClean="0"/>
                      <a:t>матке)</a:t>
                    </a:r>
                  </a:p>
                  <a:p>
                    <a:pPr>
                      <a:defRPr/>
                    </a:pPr>
                    <a:r>
                      <a:rPr lang="ru-RU" sz="1800" b="1" dirty="0" smtClean="0"/>
                      <a:t>35%</a:t>
                    </a:r>
                    <a:endParaRPr lang="ru-RU" sz="1800" b="1" dirty="0"/>
                  </a:p>
                </c:rich>
              </c:tx>
              <c:spPr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0.19750797897023589"/>
                  <c:y val="-7.178463313476327E-2"/>
                </c:manualLayout>
              </c:layout>
              <c:tx>
                <c:rich>
                  <a:bodyPr rot="0"/>
                  <a:lstStyle/>
                  <a:p>
                    <a:pPr>
                      <a:defRPr/>
                    </a:pPr>
                    <a:r>
                      <a:rPr lang="ru-RU" sz="1800" dirty="0"/>
                      <a:t>Тазовое </a:t>
                    </a:r>
                    <a:r>
                      <a:rPr lang="ru-RU" sz="1800" dirty="0" err="1"/>
                      <a:t>предлежание</a:t>
                    </a:r>
                    <a:r>
                      <a:rPr lang="ru-RU" sz="1800" dirty="0"/>
                      <a:t> </a:t>
                    </a:r>
                    <a:r>
                      <a:rPr lang="ru-RU" sz="1800" dirty="0" smtClean="0"/>
                      <a:t>плода</a:t>
                    </a:r>
                  </a:p>
                  <a:p>
                    <a:pPr>
                      <a:defRPr/>
                    </a:pPr>
                    <a:r>
                      <a:rPr lang="ru-RU" sz="1800" b="1" dirty="0" smtClean="0"/>
                      <a:t>11,3%</a:t>
                    </a:r>
                    <a:endParaRPr lang="ru-RU" sz="1800" b="1" dirty="0"/>
                  </a:p>
                </c:rich>
              </c:tx>
              <c:spPr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9.8898197448791941E-2"/>
                  <c:y val="-0.20810699644297348"/>
                </c:manualLayout>
              </c:layout>
              <c:tx>
                <c:rich>
                  <a:bodyPr rot="0"/>
                  <a:lstStyle/>
                  <a:p>
                    <a:pPr>
                      <a:defRPr/>
                    </a:pPr>
                    <a:r>
                      <a:rPr lang="ru-RU" sz="1800" dirty="0" err="1"/>
                      <a:t>Преэклампсия</a:t>
                    </a:r>
                    <a:r>
                      <a:rPr lang="ru-RU" sz="1800" dirty="0"/>
                      <a:t> тяжелой </a:t>
                    </a:r>
                    <a:r>
                      <a:rPr lang="ru-RU" sz="1800" dirty="0" smtClean="0"/>
                      <a:t>степени</a:t>
                    </a:r>
                  </a:p>
                  <a:p>
                    <a:pPr>
                      <a:defRPr/>
                    </a:pPr>
                    <a:r>
                      <a:rPr lang="ru-RU" sz="1800" b="1" dirty="0" smtClean="0"/>
                      <a:t>8,3%</a:t>
                    </a:r>
                    <a:endParaRPr lang="ru-RU" sz="1800" b="1" dirty="0"/>
                  </a:p>
                </c:rich>
              </c:tx>
              <c:spPr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 rot="0"/>
                  <a:lstStyle/>
                  <a:p>
                    <a:pPr>
                      <a:defRPr/>
                    </a:pPr>
                    <a:r>
                      <a:rPr lang="ru-RU" sz="1800" dirty="0" err="1"/>
                      <a:t>Дистресс</a:t>
                    </a:r>
                    <a:r>
                      <a:rPr lang="ru-RU" sz="1800" dirty="0"/>
                      <a:t> </a:t>
                    </a:r>
                    <a:r>
                      <a:rPr lang="ru-RU" sz="1800" b="0" dirty="0" smtClean="0"/>
                      <a:t>плода</a:t>
                    </a:r>
                  </a:p>
                  <a:p>
                    <a:pPr>
                      <a:defRPr/>
                    </a:pPr>
                    <a:r>
                      <a:rPr lang="ru-RU" sz="1800" b="1" dirty="0" smtClean="0"/>
                      <a:t>14,7%</a:t>
                    </a:r>
                    <a:endParaRPr lang="ru-RU" sz="1800" b="1" dirty="0"/>
                  </a:p>
                </c:rich>
              </c:tx>
              <c:spPr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0.19754933469911076"/>
                  <c:y val="-3.9436078047130202E-4"/>
                </c:manualLayout>
              </c:layout>
              <c:tx>
                <c:rich>
                  <a:bodyPr/>
                  <a:lstStyle/>
                  <a:p>
                    <a:r>
                      <a:rPr lang="ru-RU" sz="1800" dirty="0"/>
                      <a:t>Отслойка нормально расположенной </a:t>
                    </a:r>
                    <a:r>
                      <a:rPr lang="ru-RU" sz="1800" dirty="0" smtClean="0"/>
                      <a:t>плаценты</a:t>
                    </a:r>
                  </a:p>
                  <a:p>
                    <a:r>
                      <a:rPr lang="ru-RU" sz="1800" b="1" dirty="0" smtClean="0"/>
                      <a:t>7,7%</a:t>
                    </a:r>
                    <a:endParaRPr lang="ru-RU" sz="1800" b="1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0.11346067746914111"/>
                  <c:y val="-0.32389028432275269"/>
                </c:manualLayout>
              </c:layout>
              <c:tx>
                <c:rich>
                  <a:bodyPr/>
                  <a:lstStyle/>
                  <a:p>
                    <a:r>
                      <a:rPr lang="ru-RU" sz="1800" dirty="0"/>
                      <a:t>Соматическая </a:t>
                    </a:r>
                    <a:r>
                      <a:rPr lang="ru-RU" sz="1800" dirty="0" smtClean="0"/>
                      <a:t>патология</a:t>
                    </a:r>
                  </a:p>
                  <a:p>
                    <a:r>
                      <a:rPr lang="ru-RU" sz="1800" b="1" dirty="0" smtClean="0"/>
                      <a:t>2,5</a:t>
                    </a:r>
                    <a:r>
                      <a:rPr lang="ru-RU" sz="1800" b="1" dirty="0" smtClean="0"/>
                      <a:t>%</a:t>
                    </a:r>
                    <a:endParaRPr lang="ru-RU" sz="1800" b="1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0.18756799526331891"/>
                  <c:y val="0.14474297331671579"/>
                </c:manualLayout>
              </c:layout>
              <c:tx>
                <c:rich>
                  <a:bodyPr/>
                  <a:lstStyle/>
                  <a:p>
                    <a:r>
                      <a:rPr lang="ru-RU" sz="1800" dirty="0"/>
                      <a:t>Другие </a:t>
                    </a:r>
                    <a:r>
                      <a:rPr lang="ru-RU" sz="1800" dirty="0" smtClean="0"/>
                      <a:t>показания</a:t>
                    </a:r>
                  </a:p>
                  <a:p>
                    <a:r>
                      <a:rPr lang="ru-RU" sz="1800" b="1" dirty="0" smtClean="0"/>
                      <a:t>35,3%</a:t>
                    </a:r>
                    <a:endParaRPr lang="ru-RU" sz="1800" b="1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Sheet1!$B$1:$I$1</c:f>
              <c:strCache>
                <c:ptCount val="7"/>
                <c:pt idx="0">
                  <c:v>Вторичное кесарево сечение (по поводу рубца на матке)</c:v>
                </c:pt>
                <c:pt idx="1">
                  <c:v>Тазовое предлежание плода</c:v>
                </c:pt>
                <c:pt idx="2">
                  <c:v>Преэклампсия тяжелой степени</c:v>
                </c:pt>
                <c:pt idx="3">
                  <c:v>Дистресс плода</c:v>
                </c:pt>
                <c:pt idx="4">
                  <c:v>Отслойка нормально расположенной плаценты</c:v>
                </c:pt>
                <c:pt idx="5">
                  <c:v>Соматическая патология</c:v>
                </c:pt>
                <c:pt idx="6">
                  <c:v>Другие показания</c:v>
                </c:pt>
              </c:strCache>
            </c:strRef>
          </c:cat>
          <c:val>
            <c:numRef>
              <c:f>Sheet1!$B$2:$I$2</c:f>
              <c:numCache>
                <c:formatCode>General</c:formatCode>
                <c:ptCount val="8"/>
                <c:pt idx="0">
                  <c:v>22.8</c:v>
                </c:pt>
                <c:pt idx="1">
                  <c:v>11.8</c:v>
                </c:pt>
                <c:pt idx="2">
                  <c:v>9.4</c:v>
                </c:pt>
                <c:pt idx="3">
                  <c:v>8.1</c:v>
                </c:pt>
                <c:pt idx="4">
                  <c:v>7.1</c:v>
                </c:pt>
                <c:pt idx="5">
                  <c:v>5.5</c:v>
                </c:pt>
                <c:pt idx="6">
                  <c:v>35.300000000000004</c:v>
                </c:pt>
              </c:numCache>
            </c:numRef>
          </c:val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0.12698</cdr:x>
      <cdr:y>0.87253</cdr:y>
    </cdr:from>
    <cdr:to>
      <cdr:x>0.29985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936104" y="4248472"/>
          <a:ext cx="1274440" cy="62068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0.20512</cdr:x>
      <cdr:y>0.00493</cdr:y>
    </cdr:from>
    <cdr:to>
      <cdr:x>0.35164</cdr:x>
      <cdr:y>0.08607</cdr:y>
    </cdr:to>
    <cdr:sp macro="" textlink="">
      <cdr:nvSpPr>
        <cdr:cNvPr id="3" name="Скругленный прямоугольник 2"/>
        <cdr:cNvSpPr/>
      </cdr:nvSpPr>
      <cdr:spPr>
        <a:xfrm xmlns:a="http://schemas.openxmlformats.org/drawingml/2006/main">
          <a:off x="1512168" y="21869"/>
          <a:ext cx="1080120" cy="360040"/>
        </a:xfrm>
        <a:prstGeom xmlns:a="http://schemas.openxmlformats.org/drawingml/2006/main" prst="roundRect">
          <a:avLst/>
        </a:prstGeom>
        <a:noFill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0.58606</cdr:x>
      <cdr:y>0.00493</cdr:y>
    </cdr:from>
    <cdr:to>
      <cdr:x>0.73258</cdr:x>
      <cdr:y>0.08607</cdr:y>
    </cdr:to>
    <cdr:sp macro="" textlink="">
      <cdr:nvSpPr>
        <cdr:cNvPr id="4" name="Скругленный прямоугольник 3"/>
        <cdr:cNvSpPr/>
      </cdr:nvSpPr>
      <cdr:spPr>
        <a:xfrm xmlns:a="http://schemas.openxmlformats.org/drawingml/2006/main">
          <a:off x="4320480" y="21869"/>
          <a:ext cx="1080120" cy="360040"/>
        </a:xfrm>
        <a:prstGeom xmlns:a="http://schemas.openxmlformats.org/drawingml/2006/main" prst="roundRect">
          <a:avLst/>
        </a:prstGeom>
        <a:noFill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216" y="1447801"/>
            <a:ext cx="6619244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216" y="4777380"/>
            <a:ext cx="6619244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91591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7" y="4800587"/>
            <a:ext cx="6619243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216" y="685800"/>
            <a:ext cx="6619244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7" y="5367325"/>
            <a:ext cx="6619242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967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1447800"/>
            <a:ext cx="6619244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3657600"/>
            <a:ext cx="6619244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02504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101" y="1447800"/>
            <a:ext cx="5999486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47800" y="3771174"/>
            <a:ext cx="5459737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4350657"/>
            <a:ext cx="6619244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673721" y="971253"/>
            <a:ext cx="601434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997868" y="2613787"/>
            <a:ext cx="601434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927505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3124201"/>
            <a:ext cx="6619245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6" y="4777381"/>
            <a:ext cx="6619244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65283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710" y="1981200"/>
            <a:ext cx="22101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347" y="2667000"/>
            <a:ext cx="21955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2745" y="1981200"/>
            <a:ext cx="220218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4829" y="2667000"/>
            <a:ext cx="2210096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3525" y="1981200"/>
            <a:ext cx="219908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3525" y="2667000"/>
            <a:ext cx="2199085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4607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1670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09.11.2020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73248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347" y="4250949"/>
            <a:ext cx="22050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347" y="2209800"/>
            <a:ext cx="220503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347" y="4827212"/>
            <a:ext cx="220503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032" y="4250949"/>
            <a:ext cx="219789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031" y="2209800"/>
            <a:ext cx="2197894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016" y="4827211"/>
            <a:ext cx="2200805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3525" y="4250949"/>
            <a:ext cx="219908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3525" y="2209800"/>
            <a:ext cx="219908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3432" y="4827209"/>
            <a:ext cx="220199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4607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1670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09.11.2020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36119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80017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8159" y="430214"/>
            <a:ext cx="131445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348" y="887414"/>
            <a:ext cx="5567362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74624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68453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7" y="2861734"/>
            <a:ext cx="6619243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6" y="4777381"/>
            <a:ext cx="6619244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79714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485" y="2060576"/>
            <a:ext cx="3297254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0870" y="2056093"/>
            <a:ext cx="3297256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06981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485" y="1905000"/>
            <a:ext cx="32972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485" y="2514600"/>
            <a:ext cx="3297254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0872" y="1905000"/>
            <a:ext cx="32972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0872" y="2514600"/>
            <a:ext cx="3297254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6582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09.11.2020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41379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09.11.2020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08095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1447800"/>
            <a:ext cx="2550798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8462" y="1447800"/>
            <a:ext cx="3896998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3129281"/>
            <a:ext cx="2550797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09.11.2020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57339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430" y="1854192"/>
            <a:ext cx="3819680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2160" y="1143000"/>
            <a:ext cx="24003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3657600"/>
            <a:ext cx="3813734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1794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6"/>
            <a:ext cx="3027759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8"/>
            <a:ext cx="1141809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6456759" y="1676400"/>
            <a:ext cx="211455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5999560" y="1"/>
            <a:ext cx="1202540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6456759" y="6096000"/>
            <a:ext cx="745301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584" y="452718"/>
            <a:ext cx="7053542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484" y="2052919"/>
            <a:ext cx="6709906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2905" y="1828801"/>
            <a:ext cx="990599" cy="2285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1206" y="3263398"/>
            <a:ext cx="3859795" cy="2286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64406" y="295730"/>
            <a:ext cx="62864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989423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4584" y="452718"/>
            <a:ext cx="7053542" cy="3408330"/>
          </a:xfrm>
        </p:spPr>
        <p:txBody>
          <a:bodyPr/>
          <a:lstStyle/>
          <a:p>
            <a:r>
              <a:rPr lang="ru-RU" sz="3600" b="1" dirty="0"/>
              <a:t>АНАЛИЗ СТРУКТУРЫ ОПЕРАЦИЙ КЕСАРЕВО СЕЧЕНИЕ В УСЛОВИЯХ ПЕРИНАТАЛЬНОГО ЦЕНТРА ВТОРОГО </a:t>
            </a:r>
            <a:r>
              <a:rPr lang="ru-RU" sz="3600" b="1" dirty="0" smtClean="0"/>
              <a:t>УРОВНЯ</a:t>
            </a:r>
            <a:br>
              <a:rPr lang="ru-RU" sz="3600" b="1" dirty="0" smtClean="0"/>
            </a:br>
            <a:r>
              <a:rPr lang="ru-RU" sz="2400" b="1" dirty="0" smtClean="0"/>
              <a:t>_________________________________________</a:t>
            </a:r>
            <a:endParaRPr lang="ru-RU" sz="2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31840" y="5949280"/>
            <a:ext cx="2880320" cy="908720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smtClean="0"/>
              <a:t>Донецк 2020</a:t>
            </a:r>
            <a:endParaRPr lang="ru-RU" b="1" dirty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467544" y="4005064"/>
            <a:ext cx="849694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None/>
            </a:pPr>
            <a:r>
              <a:rPr lang="ru-RU" sz="2800" b="1" dirty="0" err="1" smtClean="0"/>
              <a:t>Талалаенко</a:t>
            </a:r>
            <a:r>
              <a:rPr lang="ru-RU" sz="2800" b="1" dirty="0" smtClean="0"/>
              <a:t> Ю.А</a:t>
            </a:r>
            <a:r>
              <a:rPr lang="ru-RU" sz="2800" b="1" dirty="0"/>
              <a:t>., </a:t>
            </a:r>
            <a:endParaRPr lang="ru-RU" sz="2800" b="1" dirty="0" smtClean="0"/>
          </a:p>
          <a:p>
            <a:pPr marL="0" indent="0">
              <a:buNone/>
            </a:pPr>
            <a:r>
              <a:rPr lang="ru-RU" sz="2800" b="1" dirty="0" smtClean="0"/>
              <a:t>Дмитриев </a:t>
            </a:r>
            <a:r>
              <a:rPr lang="ru-RU" sz="2800" b="1" dirty="0"/>
              <a:t>С.Н., </a:t>
            </a:r>
            <a:r>
              <a:rPr lang="ru-RU" sz="2800" b="1" dirty="0" smtClean="0"/>
              <a:t>Мирович Е.Д.,</a:t>
            </a:r>
          </a:p>
          <a:p>
            <a:pPr marL="0" indent="0">
              <a:buNone/>
            </a:pPr>
            <a:r>
              <a:rPr lang="ru-RU" sz="2800" b="1" dirty="0" smtClean="0"/>
              <a:t>Егорова М.А., Петренко С.А. </a:t>
            </a:r>
          </a:p>
          <a:p>
            <a:pPr marL="0" indent="0">
              <a:buFont typeface="Wingdings 3" charset="2"/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2414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7053542" cy="1400530"/>
          </a:xfrm>
        </p:spPr>
        <p:txBody>
          <a:bodyPr/>
          <a:lstStyle/>
          <a:p>
            <a:r>
              <a:rPr lang="ru-RU" sz="3200" b="1" i="1" dirty="0" smtClean="0">
                <a:solidFill>
                  <a:schemeClr val="accent1"/>
                </a:solidFill>
              </a:rPr>
              <a:t>ЦЕЛЬ РАБОТЫ</a:t>
            </a:r>
            <a:endParaRPr lang="ru-RU" sz="3200" b="1" i="1" dirty="0">
              <a:solidFill>
                <a:schemeClr val="accent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5013176"/>
            <a:ext cx="8208912" cy="136815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b="1" i="1" dirty="0"/>
              <a:t>Изучить структуру операций кесарево сечения в условиях городской больницы, выявить резерв для его </a:t>
            </a:r>
            <a:r>
              <a:rPr lang="ru-RU" sz="2400" b="1" i="1" dirty="0" smtClean="0"/>
              <a:t>снижения</a:t>
            </a:r>
            <a:endParaRPr lang="ru-RU" sz="2400" b="1" i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112" y="1628800"/>
            <a:ext cx="5958055" cy="2864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069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7053542" cy="1400530"/>
          </a:xfrm>
        </p:spPr>
        <p:txBody>
          <a:bodyPr/>
          <a:lstStyle/>
          <a:p>
            <a:r>
              <a:rPr lang="ru-RU" sz="3200" b="1" i="1" dirty="0" smtClean="0">
                <a:solidFill>
                  <a:schemeClr val="accent1"/>
                </a:solidFill>
              </a:rPr>
              <a:t>МАТЕРИАЛ И МЕТОДЫ</a:t>
            </a:r>
            <a:endParaRPr lang="ru-RU" sz="3200" b="1" i="1" dirty="0">
              <a:solidFill>
                <a:schemeClr val="accent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23928" y="4293096"/>
            <a:ext cx="5220072" cy="230425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b="1" dirty="0" smtClean="0"/>
              <a:t>    </a:t>
            </a:r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r>
              <a:rPr lang="ru-RU" b="1" i="1" dirty="0" smtClean="0">
                <a:solidFill>
                  <a:srgbClr val="FF0000"/>
                </a:solidFill>
              </a:rPr>
              <a:t>	</a:t>
            </a:r>
            <a:r>
              <a:rPr lang="en-US" b="1" i="1" dirty="0" smtClean="0">
                <a:solidFill>
                  <a:srgbClr val="FF0000"/>
                </a:solidFill>
              </a:rPr>
              <a:t>I </a:t>
            </a:r>
            <a:r>
              <a:rPr lang="uk-UA" b="1" i="1" dirty="0" err="1" smtClean="0">
                <a:solidFill>
                  <a:srgbClr val="FF0000"/>
                </a:solidFill>
              </a:rPr>
              <a:t>группа</a:t>
            </a:r>
            <a:r>
              <a:rPr lang="uk-UA" b="1" i="1" dirty="0" smtClean="0">
                <a:solidFill>
                  <a:srgbClr val="FF0000"/>
                </a:solidFill>
              </a:rPr>
              <a:t> – </a:t>
            </a:r>
            <a:r>
              <a:rPr lang="ru-RU" b="1" i="1" dirty="0" smtClean="0"/>
              <a:t>1 и 2 категории </a:t>
            </a:r>
            <a:r>
              <a:rPr lang="ru-RU" b="1" i="1" dirty="0" err="1" smtClean="0"/>
              <a:t>ургентности</a:t>
            </a:r>
            <a:endParaRPr lang="ru-RU" b="1" i="1" dirty="0" smtClean="0"/>
          </a:p>
          <a:p>
            <a:pPr>
              <a:buNone/>
            </a:pPr>
            <a:r>
              <a:rPr lang="ru-RU" b="1" i="1" dirty="0" smtClean="0">
                <a:solidFill>
                  <a:srgbClr val="FF0000"/>
                </a:solidFill>
              </a:rPr>
              <a:t>	</a:t>
            </a:r>
            <a:r>
              <a:rPr lang="en-US" b="1" i="1" dirty="0" smtClean="0">
                <a:solidFill>
                  <a:srgbClr val="FF0000"/>
                </a:solidFill>
              </a:rPr>
              <a:t>II </a:t>
            </a:r>
            <a:r>
              <a:rPr lang="ru-RU" b="1" i="1" dirty="0" smtClean="0">
                <a:solidFill>
                  <a:srgbClr val="FF0000"/>
                </a:solidFill>
              </a:rPr>
              <a:t>группа </a:t>
            </a:r>
            <a:r>
              <a:rPr lang="ru-RU" b="1" i="1" dirty="0" smtClean="0"/>
              <a:t>– 3 и 4 категории </a:t>
            </a:r>
            <a:r>
              <a:rPr lang="ru-RU" b="1" i="1" dirty="0" err="1" smtClean="0"/>
              <a:t>ургентности</a:t>
            </a:r>
            <a:endParaRPr lang="ru-RU" b="1" i="1" dirty="0" smtClean="0"/>
          </a:p>
          <a:p>
            <a:pPr>
              <a:buNone/>
            </a:pPr>
            <a:endParaRPr lang="ru-RU" sz="2400" b="1" i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293096"/>
            <a:ext cx="3431232" cy="2285467"/>
          </a:xfrm>
          <a:prstGeom prst="rect">
            <a:avLst/>
          </a:prstGeom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0" y="1196752"/>
            <a:ext cx="9144000" cy="32849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</a:t>
            </a:r>
            <a:r>
              <a:rPr kumimoji="0" lang="ru-RU" sz="2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Материал</a:t>
            </a:r>
            <a:r>
              <a:rPr kumimoji="0" lang="ru-RU" sz="2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2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исследования</a:t>
            </a:r>
            <a:r>
              <a:rPr kumimoji="0" lang="ru-RU" sz="2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2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- годовой отчет акушерских отделений Центральной городской клинической больницы №6 за 2016 год.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ru-RU" sz="2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	</a:t>
            </a:r>
            <a:r>
              <a:rPr kumimoji="0" lang="ru-RU" sz="2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Метод исследования </a:t>
            </a:r>
            <a:r>
              <a:rPr kumimoji="0" lang="ru-RU" sz="22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-</a:t>
            </a:r>
            <a:r>
              <a:rPr kumimoji="0" lang="ru-RU" sz="2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статистическая</a:t>
            </a:r>
            <a:r>
              <a:rPr kumimoji="0" lang="en-US" sz="2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2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обработка</a:t>
            </a:r>
            <a:r>
              <a:rPr kumimoji="0" lang="en-US" sz="2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2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данных</a:t>
            </a:r>
            <a:r>
              <a:rPr kumimoji="0" lang="en-US" sz="2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2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</a:t>
            </a:r>
            <a:r>
              <a:rPr kumimoji="0" lang="en-US" sz="2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2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пакете</a:t>
            </a:r>
            <a:r>
              <a:rPr kumimoji="0" lang="en-US" sz="2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2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лицензионной</a:t>
            </a:r>
            <a:r>
              <a:rPr kumimoji="0" lang="en-US" sz="2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2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программы</a:t>
            </a:r>
            <a:r>
              <a:rPr kumimoji="0" lang="en-US" sz="2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«</a:t>
            </a:r>
            <a:r>
              <a:rPr kumimoji="0" lang="ru-RU" sz="22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Медстат</a:t>
            </a:r>
            <a:r>
              <a:rPr kumimoji="0" lang="en-US" sz="2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» </a:t>
            </a:r>
            <a:r>
              <a:rPr kumimoji="0" lang="ru-RU" sz="2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</a:t>
            </a:r>
            <a:r>
              <a:rPr kumimoji="0" lang="en-US" sz="2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2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расчетом</a:t>
            </a:r>
            <a:r>
              <a:rPr kumimoji="0" lang="en-US" sz="2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2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удельного</a:t>
            </a:r>
            <a:r>
              <a:rPr kumimoji="0" lang="en-US" sz="2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2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веса</a:t>
            </a:r>
            <a:r>
              <a:rPr kumimoji="0" lang="en-US" sz="2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2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признака</a:t>
            </a:r>
            <a:r>
              <a:rPr kumimoji="0" lang="en-US" sz="2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2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и</a:t>
            </a:r>
            <a:r>
              <a:rPr kumimoji="0" lang="en-US" sz="2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2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доверительного</a:t>
            </a:r>
            <a:r>
              <a:rPr kumimoji="0" lang="en-US" sz="2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2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интервала</a:t>
            </a:r>
            <a:r>
              <a:rPr kumimoji="0" lang="en-US" sz="2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 </a:t>
            </a:r>
            <a:r>
              <a:rPr kumimoji="0" lang="ru-RU" sz="2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Различие</a:t>
            </a:r>
            <a:r>
              <a:rPr kumimoji="0" lang="en-US" sz="2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2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признаков</a:t>
            </a:r>
            <a:r>
              <a:rPr kumimoji="0" lang="en-US" sz="2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2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определялось</a:t>
            </a:r>
            <a:r>
              <a:rPr kumimoji="0" lang="en-US" sz="2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2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по</a:t>
            </a:r>
            <a:r>
              <a:rPr kumimoji="0" lang="en-US" sz="2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2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критерию</a:t>
            </a:r>
            <a:r>
              <a:rPr kumimoji="0" lang="en-US" sz="2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2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Фишера</a:t>
            </a:r>
            <a:r>
              <a:rPr kumimoji="0" lang="en-US" sz="2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2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при</a:t>
            </a:r>
            <a:r>
              <a:rPr kumimoji="0" lang="en-US" sz="2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2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уровне</a:t>
            </a:r>
            <a:r>
              <a:rPr kumimoji="0" lang="en-US" sz="2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2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значимости</a:t>
            </a:r>
            <a:r>
              <a:rPr kumimoji="0" lang="en-US" sz="2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22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</a:t>
            </a:r>
            <a:r>
              <a:rPr kumimoji="0" lang="en-US" sz="2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=0,05.</a:t>
            </a:r>
            <a:endParaRPr kumimoji="0" lang="ru-RU" sz="22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tabLst/>
              <a:defRPr/>
            </a:pPr>
            <a:endParaRPr kumimoji="0" lang="ru-RU" sz="24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tabLst/>
              <a:defRPr/>
            </a:pPr>
            <a:endParaRPr kumimoji="0" lang="ru-RU" sz="24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706986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7053542" cy="1400530"/>
          </a:xfrm>
        </p:spPr>
        <p:txBody>
          <a:bodyPr/>
          <a:lstStyle/>
          <a:p>
            <a:r>
              <a:rPr lang="ru-RU" sz="3200" b="1" i="1" dirty="0" smtClean="0">
                <a:solidFill>
                  <a:schemeClr val="accent1"/>
                </a:solidFill>
              </a:rPr>
              <a:t>РЕЗУЛЬТАТЫ АНАЛИЗА</a:t>
            </a:r>
            <a:endParaRPr lang="ru-RU" sz="3200" b="1" i="1" dirty="0">
              <a:solidFill>
                <a:schemeClr val="accent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3140968"/>
            <a:ext cx="8712968" cy="158417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b="1" i="1" dirty="0" smtClean="0"/>
              <a:t>     </a:t>
            </a:r>
            <a:r>
              <a:rPr lang="ru-RU" sz="2200" b="1" i="1" dirty="0" smtClean="0"/>
              <a:t>Удельный вес операций по категориям ургентности за 2019 год</a:t>
            </a:r>
            <a:r>
              <a:rPr lang="en-US" sz="2200" b="1" i="1" dirty="0" smtClean="0"/>
              <a:t>:</a:t>
            </a:r>
            <a:endParaRPr lang="ru-RU" sz="2200" b="1" i="1" dirty="0" smtClean="0"/>
          </a:p>
          <a:p>
            <a:pPr>
              <a:buNone/>
            </a:pPr>
            <a:r>
              <a:rPr lang="ru-RU" sz="2200" dirty="0"/>
              <a:t>	</a:t>
            </a:r>
            <a:r>
              <a:rPr lang="en-US" sz="2200" dirty="0" smtClean="0"/>
              <a:t>I </a:t>
            </a:r>
            <a:r>
              <a:rPr lang="ru-RU" sz="2200" dirty="0" smtClean="0"/>
              <a:t>группа </a:t>
            </a:r>
            <a:r>
              <a:rPr lang="ru-RU" sz="2200" dirty="0"/>
              <a:t>– </a:t>
            </a:r>
            <a:r>
              <a:rPr lang="ru-RU" sz="2200" dirty="0" smtClean="0"/>
              <a:t>41,4</a:t>
            </a:r>
            <a:r>
              <a:rPr lang="ru-RU" sz="2200" dirty="0" smtClean="0"/>
              <a:t>%</a:t>
            </a:r>
          </a:p>
          <a:p>
            <a:pPr>
              <a:buNone/>
            </a:pPr>
            <a:r>
              <a:rPr lang="ru-RU" sz="2200" dirty="0" smtClean="0"/>
              <a:t>	</a:t>
            </a:r>
            <a:r>
              <a:rPr lang="en-US" sz="2200" dirty="0" smtClean="0"/>
              <a:t>II </a:t>
            </a:r>
            <a:r>
              <a:rPr lang="ru-RU" sz="2200" dirty="0" smtClean="0"/>
              <a:t>группа </a:t>
            </a:r>
            <a:r>
              <a:rPr lang="ru-RU" sz="2200" dirty="0"/>
              <a:t>– </a:t>
            </a:r>
            <a:r>
              <a:rPr lang="ru-RU" sz="2200" dirty="0" smtClean="0"/>
              <a:t>58,6</a:t>
            </a:r>
            <a:r>
              <a:rPr lang="ru-RU" sz="2200" dirty="0" smtClean="0"/>
              <a:t>%</a:t>
            </a:r>
            <a:endParaRPr lang="ru-RU" sz="2200" dirty="0"/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539552" y="1412776"/>
            <a:ext cx="7992888" cy="13681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>
              <a:buFont typeface="Wingdings 3" charset="2"/>
              <a:buNone/>
            </a:pPr>
            <a:r>
              <a:rPr lang="ru-RU" sz="2200" b="1" i="1" dirty="0" smtClean="0"/>
              <a:t>Процент операций кесарево сечение</a:t>
            </a:r>
            <a:r>
              <a:rPr lang="en-US" sz="2200" b="1" i="1" dirty="0" smtClean="0"/>
              <a:t>:</a:t>
            </a:r>
          </a:p>
          <a:p>
            <a:pPr>
              <a:buFont typeface="Wingdings 3" charset="2"/>
              <a:buNone/>
            </a:pPr>
            <a:r>
              <a:rPr lang="en-US" sz="2200" dirty="0" smtClean="0"/>
              <a:t>201</a:t>
            </a:r>
            <a:r>
              <a:rPr lang="ru-RU" sz="2200" dirty="0" smtClean="0"/>
              <a:t>8</a:t>
            </a:r>
            <a:r>
              <a:rPr lang="en-US" sz="2200" dirty="0" smtClean="0"/>
              <a:t> </a:t>
            </a:r>
            <a:r>
              <a:rPr lang="ru-RU" sz="2200" dirty="0" smtClean="0"/>
              <a:t>год – </a:t>
            </a:r>
            <a:r>
              <a:rPr lang="ru-RU" sz="2200" dirty="0" smtClean="0"/>
              <a:t>25,6%</a:t>
            </a:r>
            <a:endParaRPr lang="ru-RU" sz="2200" dirty="0" smtClean="0"/>
          </a:p>
          <a:p>
            <a:pPr>
              <a:buFont typeface="Wingdings 3" charset="2"/>
              <a:buNone/>
            </a:pPr>
            <a:r>
              <a:rPr lang="ru-RU" sz="2200" dirty="0" smtClean="0"/>
              <a:t>2019 год – </a:t>
            </a:r>
            <a:r>
              <a:rPr lang="ru-RU" sz="2200" dirty="0" smtClean="0"/>
              <a:t>33,6%</a:t>
            </a:r>
            <a:endParaRPr lang="ru-RU" sz="2200" dirty="0"/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539552" y="5157192"/>
            <a:ext cx="7776864" cy="13681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>
              <a:buFont typeface="Wingdings 3" charset="2"/>
              <a:buNone/>
            </a:pPr>
            <a:r>
              <a:rPr lang="ru-RU" sz="2200" b="1" i="1" dirty="0" smtClean="0"/>
              <a:t>Срочные роды за 2019 год</a:t>
            </a:r>
            <a:r>
              <a:rPr lang="en-US" sz="2200" b="1" i="1" dirty="0"/>
              <a:t>:</a:t>
            </a:r>
            <a:endParaRPr lang="en-US" sz="2200" b="1" i="1" dirty="0" smtClean="0"/>
          </a:p>
          <a:p>
            <a:pPr>
              <a:buFont typeface="Wingdings 3" charset="2"/>
              <a:buNone/>
            </a:pPr>
            <a:r>
              <a:rPr lang="en-US" sz="2200" dirty="0" smtClean="0"/>
              <a:t>I </a:t>
            </a:r>
            <a:r>
              <a:rPr lang="ru-RU" sz="2200" dirty="0" smtClean="0"/>
              <a:t>группа – </a:t>
            </a:r>
            <a:r>
              <a:rPr lang="en-US" sz="2200" dirty="0" smtClean="0"/>
              <a:t>92,1%</a:t>
            </a:r>
            <a:endParaRPr lang="ru-RU" sz="2200" dirty="0" smtClean="0"/>
          </a:p>
          <a:p>
            <a:pPr>
              <a:buFont typeface="Wingdings 3" charset="2"/>
              <a:buNone/>
            </a:pPr>
            <a:r>
              <a:rPr lang="en-US" sz="2200" dirty="0" smtClean="0"/>
              <a:t>II </a:t>
            </a:r>
            <a:r>
              <a:rPr lang="ru-RU" sz="2200" dirty="0" smtClean="0"/>
              <a:t>группа – </a:t>
            </a:r>
            <a:r>
              <a:rPr lang="en-US" sz="2200" dirty="0" smtClean="0"/>
              <a:t>99,2</a:t>
            </a:r>
            <a:r>
              <a:rPr lang="ru-RU" sz="2200" dirty="0" smtClean="0"/>
              <a:t>%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3827784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7053542" cy="720080"/>
          </a:xfrm>
        </p:spPr>
        <p:txBody>
          <a:bodyPr/>
          <a:lstStyle/>
          <a:p>
            <a:r>
              <a:rPr lang="ru-RU" sz="3200" b="1" i="1" dirty="0" smtClean="0">
                <a:solidFill>
                  <a:schemeClr val="accent1"/>
                </a:solidFill>
              </a:rPr>
              <a:t>РЕЗУЛЬТАТЫ АНАЛИЗА</a:t>
            </a:r>
            <a:endParaRPr lang="ru-RU" sz="3200" b="1" i="1" dirty="0">
              <a:solidFill>
                <a:schemeClr val="accent1"/>
              </a:solidFill>
            </a:endParaRPr>
          </a:p>
        </p:txBody>
      </p:sp>
      <p:graphicFrame>
        <p:nvGraphicFramePr>
          <p:cNvPr id="11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6755530"/>
              </p:ext>
            </p:extLst>
          </p:nvPr>
        </p:nvGraphicFramePr>
        <p:xfrm>
          <a:off x="-396552" y="1772816"/>
          <a:ext cx="5040559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6" name="Объект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8414203"/>
              </p:ext>
            </p:extLst>
          </p:nvPr>
        </p:nvGraphicFramePr>
        <p:xfrm>
          <a:off x="4644008" y="1124744"/>
          <a:ext cx="5617458" cy="6120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2828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196752"/>
            <a:ext cx="7053542" cy="720080"/>
          </a:xfrm>
        </p:spPr>
        <p:txBody>
          <a:bodyPr/>
          <a:lstStyle/>
          <a:p>
            <a:pPr algn="ctr"/>
            <a:r>
              <a:rPr lang="ru-RU" sz="2190" b="1" i="1" dirty="0" smtClean="0">
                <a:solidFill>
                  <a:schemeClr val="tx1"/>
                </a:solidFill>
                <a:latin typeface="Calibri" pitchFamily="34" charset="0"/>
              </a:rPr>
              <a:t>Количество детей, родившихся в состоянии легкой асфиксии (%)</a:t>
            </a:r>
            <a:endParaRPr lang="ru-RU" sz="2190" b="1" i="1" dirty="0">
              <a:solidFill>
                <a:schemeClr val="tx1"/>
              </a:solidFill>
              <a:latin typeface="Calibri" pitchFamily="34" charset="0"/>
            </a:endParaRPr>
          </a:p>
        </p:txBody>
      </p:sp>
      <p:graphicFrame>
        <p:nvGraphicFramePr>
          <p:cNvPr id="6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4556485"/>
              </p:ext>
            </p:extLst>
          </p:nvPr>
        </p:nvGraphicFramePr>
        <p:xfrm>
          <a:off x="899592" y="2110987"/>
          <a:ext cx="7372073" cy="4437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Заголовок 1"/>
          <p:cNvSpPr txBox="1">
            <a:spLocks/>
          </p:cNvSpPr>
          <p:nvPr/>
        </p:nvSpPr>
        <p:spPr>
          <a:xfrm>
            <a:off x="462277" y="332656"/>
            <a:ext cx="7053542" cy="72008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200" b="1" i="1" dirty="0" smtClean="0">
                <a:solidFill>
                  <a:schemeClr val="accent1"/>
                </a:solidFill>
              </a:rPr>
              <a:t>РЕЗУЛЬТАТЫ АНАЛИЗА</a:t>
            </a:r>
            <a:endParaRPr lang="ru-RU" sz="3200" b="1" i="1" dirty="0">
              <a:solidFill>
                <a:schemeClr val="accent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907704" y="6488125"/>
            <a:ext cx="2000932" cy="37317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825" b="1" i="0" u="none" strike="noStrike" kern="1200" baseline="0">
                <a:solidFill>
                  <a:prstClr val="white"/>
                </a:solidFill>
                <a:latin typeface="Calibri"/>
                <a:ea typeface="Calibri"/>
                <a:cs typeface="Calibri"/>
              </a:defRPr>
            </a:pPr>
            <a:r>
              <a:rPr lang="en-US" dirty="0"/>
              <a:t>I </a:t>
            </a:r>
            <a:r>
              <a:rPr lang="ru-RU" dirty="0"/>
              <a:t>группа </a:t>
            </a:r>
            <a:r>
              <a:rPr lang="ru-RU" dirty="0" smtClean="0"/>
              <a:t> </a:t>
            </a:r>
            <a:r>
              <a:rPr lang="en-US" dirty="0" smtClean="0"/>
              <a:t>II </a:t>
            </a:r>
            <a:r>
              <a:rPr lang="ru-RU" dirty="0"/>
              <a:t>группа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860032" y="6488125"/>
            <a:ext cx="2000932" cy="37317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825" b="1" i="0" u="none" strike="noStrike" kern="1200" baseline="0">
                <a:solidFill>
                  <a:prstClr val="white"/>
                </a:solidFill>
                <a:latin typeface="Calibri"/>
                <a:ea typeface="Calibri"/>
                <a:cs typeface="Calibri"/>
              </a:defRPr>
            </a:pPr>
            <a:r>
              <a:rPr lang="en-US" dirty="0"/>
              <a:t>I </a:t>
            </a:r>
            <a:r>
              <a:rPr lang="ru-RU" dirty="0"/>
              <a:t>группа </a:t>
            </a:r>
            <a:r>
              <a:rPr lang="ru-RU" dirty="0" smtClean="0"/>
              <a:t> </a:t>
            </a:r>
            <a:r>
              <a:rPr lang="en-US" dirty="0" smtClean="0"/>
              <a:t>II </a:t>
            </a:r>
            <a:r>
              <a:rPr lang="ru-RU" dirty="0"/>
              <a:t>группа</a:t>
            </a:r>
          </a:p>
        </p:txBody>
      </p:sp>
    </p:spTree>
    <p:extLst>
      <p:ext uri="{BB962C8B-B14F-4D97-AF65-F5344CB8AC3E}">
        <p14:creationId xmlns:p14="http://schemas.microsoft.com/office/powerpoint/2010/main" val="2922989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124744"/>
            <a:ext cx="7634873" cy="1008112"/>
          </a:xfrm>
        </p:spPr>
        <p:txBody>
          <a:bodyPr/>
          <a:lstStyle/>
          <a:p>
            <a:pPr algn="ctr"/>
            <a:r>
              <a:rPr lang="ru-RU" sz="2400" i="1" dirty="0" smtClean="0">
                <a:solidFill>
                  <a:schemeClr val="tx1"/>
                </a:solidFill>
              </a:rPr>
              <a:t>СТРУКТУРА ПОКАЗАНИЙ К АБДОМИНАЛЬНОМУ РОДОРАЗРЕШЕНИЮ В 2016 ГОДУ</a:t>
            </a:r>
            <a:endParaRPr lang="ru-RU" sz="2400" i="1" dirty="0">
              <a:solidFill>
                <a:schemeClr val="tx1"/>
              </a:solidFill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462277" y="332656"/>
            <a:ext cx="7053542" cy="72008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200" b="1" i="1" dirty="0" smtClean="0">
                <a:solidFill>
                  <a:schemeClr val="accent1"/>
                </a:solidFill>
              </a:rPr>
              <a:t>РЕЗУЛЬТАТЫ АНАЛИЗА</a:t>
            </a:r>
            <a:endParaRPr lang="ru-RU" sz="3200" b="1" i="1" dirty="0">
              <a:solidFill>
                <a:schemeClr val="accent1"/>
              </a:solidFill>
            </a:endParaRPr>
          </a:p>
        </p:txBody>
      </p:sp>
      <p:graphicFrame>
        <p:nvGraphicFramePr>
          <p:cNvPr id="8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8817921"/>
              </p:ext>
            </p:extLst>
          </p:nvPr>
        </p:nvGraphicFramePr>
        <p:xfrm>
          <a:off x="0" y="1844824"/>
          <a:ext cx="9309472" cy="50131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62948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977680"/>
            <a:ext cx="8214179" cy="2880320"/>
          </a:xfrm>
        </p:spPr>
        <p:txBody>
          <a:bodyPr/>
          <a:lstStyle/>
          <a:p>
            <a:r>
              <a:rPr lang="ru-RU" sz="2000" i="1" dirty="0" smtClean="0"/>
              <a:t>	</a:t>
            </a:r>
            <a:r>
              <a:rPr lang="ru-RU" sz="2000" b="1" i="1" dirty="0" smtClean="0"/>
              <a:t>Для </a:t>
            </a:r>
            <a:r>
              <a:rPr lang="ru-RU" sz="2000" b="1" i="1" dirty="0"/>
              <a:t>операций кесарево сечение первой и второй категории </a:t>
            </a:r>
            <a:r>
              <a:rPr lang="ru-RU" sz="2000" b="1" i="1" dirty="0" err="1"/>
              <a:t>ургентности</a:t>
            </a:r>
            <a:r>
              <a:rPr lang="ru-RU" sz="2000" b="1" i="1" dirty="0"/>
              <a:t> </a:t>
            </a:r>
            <a:r>
              <a:rPr lang="ru-RU" sz="2000" b="1" i="1" dirty="0" err="1"/>
              <a:t>явдяется</a:t>
            </a:r>
            <a:r>
              <a:rPr lang="ru-RU" sz="2000" b="1" i="1" dirty="0"/>
              <a:t> характерным более частое рождение детей с асфиксией легкой степени, более длительное применение антибиотика в послеоперационном периоде и  более редкое использование регионарной </a:t>
            </a:r>
            <a:r>
              <a:rPr lang="ru-RU" sz="2000" b="1" i="1" dirty="0" smtClean="0"/>
              <a:t>анестезии.</a:t>
            </a:r>
            <a:br>
              <a:rPr lang="ru-RU" sz="2000" b="1" i="1" dirty="0" smtClean="0"/>
            </a:br>
            <a:r>
              <a:rPr lang="ru-RU" sz="2000" b="1" i="1" dirty="0" smtClean="0"/>
              <a:t>	Резервом </a:t>
            </a:r>
            <a:r>
              <a:rPr lang="ru-RU" sz="2000" b="1" i="1" dirty="0"/>
              <a:t>для снижения удельного веса кесарева сечения в </a:t>
            </a:r>
            <a:r>
              <a:rPr lang="ru-RU" sz="2000" b="1" i="1" dirty="0" err="1"/>
              <a:t>родоразрешении</a:t>
            </a:r>
            <a:r>
              <a:rPr lang="ru-RU" sz="2000" b="1" i="1" dirty="0"/>
              <a:t> являются роды с рубцом на матке и роды в тазовом </a:t>
            </a:r>
            <a:r>
              <a:rPr lang="ru-RU" sz="2000" b="1" i="1" dirty="0" err="1"/>
              <a:t>предлежании</a:t>
            </a:r>
            <a:r>
              <a:rPr lang="ru-RU" sz="2000" b="1" i="1" dirty="0"/>
              <a:t> плода. </a:t>
            </a: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462277" y="332656"/>
            <a:ext cx="7053542" cy="72008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200" b="1" i="1" dirty="0" smtClean="0">
                <a:solidFill>
                  <a:schemeClr val="tx1"/>
                </a:solidFill>
              </a:rPr>
              <a:t>ВЫВОДЫ</a:t>
            </a:r>
            <a:endParaRPr lang="ru-RU" sz="3200" b="1" i="1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412776"/>
            <a:ext cx="4982864" cy="242664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1412776"/>
            <a:ext cx="2232248" cy="2426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348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-171400"/>
            <a:ext cx="7884368" cy="1440160"/>
          </a:xfrm>
        </p:spPr>
        <p:txBody>
          <a:bodyPr/>
          <a:lstStyle/>
          <a:p>
            <a:r>
              <a:rPr lang="ru-RU" sz="2400" i="1" dirty="0" smtClean="0"/>
              <a:t>Кесарево сечение – родоразрешающая операция, при которой плод и послед извлекают через искусственно сделанный разрез на матке.</a:t>
            </a:r>
            <a:endParaRPr lang="ru-RU" sz="2400" i="1" dirty="0"/>
          </a:p>
        </p:txBody>
      </p:sp>
      <p:pic>
        <p:nvPicPr>
          <p:cNvPr id="5" name="Рисунок 4" descr="03sdfgsdfs_bi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4881" y="1412776"/>
            <a:ext cx="6510062" cy="476454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07504" y="6309320"/>
            <a:ext cx="734481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Дэмиен Херст. Рождение (Кесарево сечение). 2006. Масло, холст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0688"/>
            <a:ext cx="9144000" cy="5726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948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7488832" cy="1430792"/>
          </a:xfrm>
        </p:spPr>
        <p:txBody>
          <a:bodyPr>
            <a:noAutofit/>
          </a:bodyPr>
          <a:lstStyle/>
          <a:p>
            <a:r>
              <a:rPr lang="ru-RU" sz="2800" b="1" i="1" dirty="0" smtClean="0"/>
              <a:t>ВЛИЯНИЕ КЕСАРЕВА СЕЧЕНИЯ НА СНИЖЕНИЕ МАТЕРИНСКОЙ И НЕОНАТАЛЬНОЙ СМЕРТНОСТИ</a:t>
            </a:r>
            <a:endParaRPr lang="ru-RU" sz="2800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type="body" sz="half" idx="2"/>
          </p:nvPr>
        </p:nvSpPr>
        <p:spPr>
          <a:xfrm>
            <a:off x="5292080" y="1340768"/>
            <a:ext cx="3528392" cy="4225754"/>
          </a:xfrm>
        </p:spPr>
        <p:txBody>
          <a:bodyPr>
            <a:normAutofit/>
          </a:bodyPr>
          <a:lstStyle/>
          <a:p>
            <a:pPr fontAlgn="base"/>
            <a:endParaRPr lang="ru-RU" sz="1600" dirty="0"/>
          </a:p>
          <a:p>
            <a:pPr fontAlgn="base"/>
            <a:r>
              <a:rPr lang="ru-RU" sz="1600" dirty="0" smtClean="0"/>
              <a:t>	Данные Всемирной организации здравоохранения </a:t>
            </a:r>
            <a:r>
              <a:rPr lang="ru-RU" sz="1600" dirty="0"/>
              <a:t>говорят о том, что если частота выполнения кесарева сечения возрастает до </a:t>
            </a:r>
            <a:r>
              <a:rPr lang="ru-RU" sz="1600" b="1" dirty="0">
                <a:solidFill>
                  <a:schemeClr val="accent1"/>
                </a:solidFill>
              </a:rPr>
              <a:t>10%</a:t>
            </a:r>
            <a:r>
              <a:rPr lang="ru-RU" sz="1600" dirty="0">
                <a:solidFill>
                  <a:schemeClr val="accent1"/>
                </a:solidFill>
              </a:rPr>
              <a:t> </a:t>
            </a:r>
            <a:r>
              <a:rPr lang="ru-RU" sz="1600" dirty="0"/>
              <a:t>на уровне популяции, то показатели материнской и неонатальной смертности снижаются. </a:t>
            </a:r>
            <a:r>
              <a:rPr lang="ru-RU" sz="1600" u="sng" dirty="0"/>
              <a:t>Однако рост этого показателя выше </a:t>
            </a:r>
            <a:r>
              <a:rPr lang="ru-RU" sz="1600" b="1" dirty="0">
                <a:solidFill>
                  <a:schemeClr val="accent1"/>
                </a:solidFill>
                <a:uFill>
                  <a:solidFill>
                    <a:schemeClr val="tx1"/>
                  </a:solidFill>
                </a:uFill>
              </a:rPr>
              <a:t>10% </a:t>
            </a:r>
            <a:r>
              <a:rPr lang="ru-RU" sz="1600" u="sng" dirty="0"/>
              <a:t>не указывает на улучшение показателей смертности.</a:t>
            </a:r>
          </a:p>
          <a:p>
            <a:pPr>
              <a:buNone/>
            </a:pPr>
            <a:endParaRPr lang="ru-RU" sz="16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036" y="1772815"/>
            <a:ext cx="4856027" cy="48560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7632848" cy="1368152"/>
          </a:xfrm>
        </p:spPr>
        <p:txBody>
          <a:bodyPr>
            <a:noAutofit/>
          </a:bodyPr>
          <a:lstStyle/>
          <a:p>
            <a:r>
              <a:rPr lang="ru-RU" sz="2200" i="1" dirty="0" smtClean="0"/>
              <a:t>Частота материнской летальности после кесарева сечения и родов через естественные родовые пути в Великобритании за 1994-1996 гг. (</a:t>
            </a:r>
            <a:r>
              <a:rPr lang="ru-RU" sz="2200" i="1" dirty="0" err="1" smtClean="0"/>
              <a:t>Hall</a:t>
            </a:r>
            <a:r>
              <a:rPr lang="ru-RU" sz="2200" i="1" dirty="0" smtClean="0"/>
              <a:t> </a:t>
            </a:r>
            <a:r>
              <a:rPr lang="ru-RU" sz="2200" i="1" dirty="0" err="1" smtClean="0"/>
              <a:t>and</a:t>
            </a:r>
            <a:r>
              <a:rPr lang="ru-RU" sz="2200" i="1" dirty="0" smtClean="0"/>
              <a:t> </a:t>
            </a:r>
            <a:r>
              <a:rPr lang="ru-RU" sz="2200" i="1" dirty="0" err="1" smtClean="0"/>
              <a:t>Bewley</a:t>
            </a:r>
            <a:r>
              <a:rPr lang="ru-RU" sz="2200" i="1" dirty="0" smtClean="0"/>
              <a:t>, 1999)</a:t>
            </a:r>
            <a:endParaRPr lang="ru-RU" sz="2200" i="1" dirty="0"/>
          </a:p>
        </p:txBody>
      </p:sp>
      <p:pic>
        <p:nvPicPr>
          <p:cNvPr id="7" name="Рисунок 6" descr="mb4_00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2132856"/>
            <a:ext cx="9144001" cy="4150104"/>
          </a:xfrm>
          <a:prstGeom prst="rect">
            <a:avLst/>
          </a:prstGeom>
        </p:spPr>
      </p:pic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7560840" cy="1070752"/>
          </a:xfrm>
        </p:spPr>
        <p:txBody>
          <a:bodyPr>
            <a:noAutofit/>
          </a:bodyPr>
          <a:lstStyle/>
          <a:p>
            <a:r>
              <a:rPr lang="ru-RU" sz="2600" b="1" i="1" dirty="0" smtClean="0"/>
              <a:t>ПРИЧИНЫ РОСТА ЧАСТОТЫ КЕСАРЕВА СЕЧЕНИЯ</a:t>
            </a:r>
            <a:endParaRPr lang="ru-RU" sz="2600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type="body" sz="half" idx="2"/>
          </p:nvPr>
        </p:nvSpPr>
        <p:spPr>
          <a:xfrm>
            <a:off x="251520" y="980728"/>
            <a:ext cx="8892480" cy="2204864"/>
          </a:xfrm>
        </p:spPr>
        <p:txBody>
          <a:bodyPr>
            <a:normAutofit/>
          </a:bodyPr>
          <a:lstStyle/>
          <a:p>
            <a:pPr fontAlgn="base"/>
            <a:endParaRPr lang="ru-RU" sz="1600" dirty="0"/>
          </a:p>
          <a:p>
            <a:pPr fontAlgn="base">
              <a:buFont typeface="Arial" pitchFamily="34" charset="0"/>
              <a:buChar char="•"/>
            </a:pPr>
            <a:r>
              <a:rPr lang="ru-RU" sz="2000" dirty="0" smtClean="0"/>
              <a:t>	</a:t>
            </a:r>
            <a:r>
              <a:rPr lang="ru-RU" sz="1800" b="1" dirty="0" smtClean="0"/>
              <a:t>Расширение показаний</a:t>
            </a:r>
          </a:p>
          <a:p>
            <a:pPr fontAlgn="base">
              <a:buFont typeface="Arial" pitchFamily="34" charset="0"/>
              <a:buChar char="•"/>
            </a:pPr>
            <a:r>
              <a:rPr lang="ru-RU" sz="1800" b="1" dirty="0" smtClean="0"/>
              <a:t>	Увеличение числа беременных с рубцом на матке после кесарева сечения</a:t>
            </a:r>
          </a:p>
          <a:p>
            <a:pPr fontAlgn="base">
              <a:buFont typeface="Arial" pitchFamily="34" charset="0"/>
              <a:buChar char="•"/>
            </a:pPr>
            <a:r>
              <a:rPr lang="ru-RU" sz="1800" b="1" dirty="0" smtClean="0"/>
              <a:t>	Недостаточная квалификация акушеров – гинекологов в плане рационального ведения родов</a:t>
            </a:r>
            <a:endParaRPr lang="ru-RU" sz="1800" b="1" dirty="0"/>
          </a:p>
          <a:p>
            <a:pPr>
              <a:buNone/>
            </a:pPr>
            <a:endParaRPr lang="ru-RU" sz="1600" dirty="0"/>
          </a:p>
        </p:txBody>
      </p:sp>
      <p:pic>
        <p:nvPicPr>
          <p:cNvPr id="7" name="Рисунок 6" descr="kes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3356992"/>
            <a:ext cx="4752528" cy="3160431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5364088" y="4797152"/>
            <a:ext cx="338437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1 — Научный центр акушерства, гинекологии и </a:t>
            </a:r>
            <a:r>
              <a:rPr lang="ru-RU" b="1" dirty="0" err="1" smtClean="0">
                <a:solidFill>
                  <a:srgbClr val="FF0000"/>
                </a:solidFill>
              </a:rPr>
              <a:t>перинатологии</a:t>
            </a:r>
            <a:r>
              <a:rPr lang="ru-RU" b="1" dirty="0" smtClean="0">
                <a:solidFill>
                  <a:srgbClr val="FF0000"/>
                </a:solidFill>
              </a:rPr>
              <a:t>;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2 — США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3 — Российская Федерация 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7560840" cy="1070752"/>
          </a:xfrm>
        </p:spPr>
        <p:txBody>
          <a:bodyPr>
            <a:noAutofit/>
          </a:bodyPr>
          <a:lstStyle/>
          <a:p>
            <a:r>
              <a:rPr lang="ru-RU" sz="2600" b="1" i="1" dirty="0" smtClean="0"/>
              <a:t>ПРИЧИНЫ РОСТА ЧАСТОТЫ КЕСАРЕВА СЕЧЕНИЯ</a:t>
            </a:r>
            <a:endParaRPr lang="ru-RU" sz="2600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type="body" sz="half" idx="2"/>
          </p:nvPr>
        </p:nvSpPr>
        <p:spPr>
          <a:xfrm>
            <a:off x="0" y="4869160"/>
            <a:ext cx="9144000" cy="3384376"/>
          </a:xfrm>
        </p:spPr>
        <p:txBody>
          <a:bodyPr>
            <a:normAutofit/>
          </a:bodyPr>
          <a:lstStyle/>
          <a:p>
            <a:pPr algn="ctr" fontAlgn="base"/>
            <a:r>
              <a:rPr lang="en-US" sz="2400" dirty="0" smtClean="0"/>
              <a:t>«</a:t>
            </a:r>
            <a:r>
              <a:rPr lang="ru-RU" sz="2400" dirty="0" smtClean="0"/>
              <a:t>Значительно легче обучить молодого врача </a:t>
            </a:r>
            <a:r>
              <a:rPr lang="ru-RU" sz="2400" dirty="0" smtClean="0">
                <a:solidFill>
                  <a:srgbClr val="FF0000"/>
                </a:solidFill>
              </a:rPr>
              <a:t>КАК</a:t>
            </a:r>
            <a:r>
              <a:rPr lang="ru-RU" sz="2400" dirty="0" smtClean="0"/>
              <a:t> сделать кесарево сечение, чем </a:t>
            </a:r>
            <a:r>
              <a:rPr lang="ru-RU" sz="2400" dirty="0" smtClean="0">
                <a:solidFill>
                  <a:srgbClr val="FF0000"/>
                </a:solidFill>
              </a:rPr>
              <a:t>КОГДА</a:t>
            </a:r>
            <a:r>
              <a:rPr lang="ru-RU" sz="2400" dirty="0" smtClean="0"/>
              <a:t> делать кесарево сечение</a:t>
            </a:r>
            <a:r>
              <a:rPr lang="en-US" sz="2400" dirty="0" smtClean="0"/>
              <a:t>»</a:t>
            </a:r>
            <a:endParaRPr lang="ru-RU" sz="2400" dirty="0"/>
          </a:p>
          <a:p>
            <a:pPr algn="ctr"/>
            <a:endParaRPr lang="ru-RU" sz="1800" dirty="0" smtClean="0"/>
          </a:p>
          <a:p>
            <a:pPr algn="ctr"/>
            <a:r>
              <a:rPr lang="ru-RU" sz="1800" b="1" dirty="0" smtClean="0"/>
              <a:t>(Б.Л. </a:t>
            </a:r>
            <a:r>
              <a:rPr lang="ru-RU" sz="1800" b="1" dirty="0" err="1" smtClean="0"/>
              <a:t>Фламм</a:t>
            </a:r>
            <a:r>
              <a:rPr lang="ru-RU" sz="1800" b="1" dirty="0" smtClean="0"/>
              <a:t>, 1955 г. – США)</a:t>
            </a:r>
            <a:endParaRPr lang="en-US" sz="1800" b="1" dirty="0" smtClean="0"/>
          </a:p>
          <a:p>
            <a:pPr>
              <a:buNone/>
            </a:pPr>
            <a:endParaRPr lang="ru-RU" sz="1600" dirty="0"/>
          </a:p>
        </p:txBody>
      </p:sp>
      <p:pic>
        <p:nvPicPr>
          <p:cNvPr id="9" name="Рисунок 8" descr="2634c5fa9f1da9_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340768"/>
            <a:ext cx="4824537" cy="33856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020" y="260648"/>
            <a:ext cx="6732240" cy="566696"/>
          </a:xfrm>
        </p:spPr>
        <p:txBody>
          <a:bodyPr>
            <a:noAutofit/>
          </a:bodyPr>
          <a:lstStyle/>
          <a:p>
            <a:pPr algn="ctr"/>
            <a:r>
              <a:rPr lang="ru-RU" sz="2800" b="1" i="1" dirty="0" smtClean="0">
                <a:solidFill>
                  <a:schemeClr val="tx1"/>
                </a:solidFill>
              </a:rPr>
              <a:t>ПОКАЗАНИЯ ДЛЯ КЕСАРЕВА СЕЧЕНИЯ</a:t>
            </a:r>
            <a:endParaRPr lang="ru-RU" sz="2800" b="1" i="1" dirty="0">
              <a:solidFill>
                <a:schemeClr val="tx1"/>
              </a:solidFill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0" y="1124744"/>
            <a:ext cx="4572000" cy="5733255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 fontScale="77500" lnSpcReduction="20000"/>
          </a:bodyPr>
          <a:lstStyle>
            <a:lvl1pPr marL="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algn="l"/>
            <a:r>
              <a:rPr lang="ru-RU" sz="2400" dirty="0" smtClean="0"/>
              <a:t>ПЛАНОВОЕ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ru-RU" sz="1800" dirty="0" smtClean="0"/>
              <a:t>Предлежание плаценты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ru-RU" sz="1800" dirty="0" smtClean="0"/>
              <a:t>Рубец на матке после двух и более кесаревых сечений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ru-RU" sz="1800" dirty="0" smtClean="0"/>
              <a:t>Корпоральное </a:t>
            </a:r>
            <a:r>
              <a:rPr lang="ru-RU" sz="1800" dirty="0"/>
              <a:t>кесарево сечение в </a:t>
            </a:r>
            <a:r>
              <a:rPr lang="ru-RU" sz="1800" dirty="0" smtClean="0"/>
              <a:t>анамнезе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ru-RU" sz="1800" dirty="0" smtClean="0"/>
              <a:t>Тазовое </a:t>
            </a:r>
            <a:r>
              <a:rPr lang="ru-RU" sz="1800" dirty="0"/>
              <a:t>предлежание плода в случаях, когда наружный поворот плода на головку противопоказан или оказался </a:t>
            </a:r>
            <a:r>
              <a:rPr lang="ru-RU" sz="1800" dirty="0" smtClean="0"/>
              <a:t>безуспешным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ru-RU" sz="1800" dirty="0" smtClean="0"/>
              <a:t>Многоплодная </a:t>
            </a:r>
            <a:r>
              <a:rPr lang="ru-RU" sz="1800" dirty="0"/>
              <a:t>беременность, когда первый плод предлежит тазовым концом или расположен поперечно, </a:t>
            </a:r>
            <a:r>
              <a:rPr lang="ru-RU" sz="1800" dirty="0" smtClean="0"/>
              <a:t>косо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ru-RU" sz="1800" dirty="0" smtClean="0"/>
              <a:t>Опухоли </a:t>
            </a:r>
            <a:r>
              <a:rPr lang="ru-RU" sz="1800" dirty="0"/>
              <a:t>органов малого таза и деформации костей таза, препятствующие рождению </a:t>
            </a:r>
            <a:r>
              <a:rPr lang="ru-RU" sz="1800" dirty="0" smtClean="0"/>
              <a:t>плода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ru-RU" sz="1800" dirty="0"/>
              <a:t>ВИЧ-инфицированные, не получившие антиретровирусную </a:t>
            </a:r>
            <a:r>
              <a:rPr lang="ru-RU" sz="1800" dirty="0" smtClean="0"/>
              <a:t>терапию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ru-RU" sz="1800" dirty="0"/>
              <a:t>ВИЧ-инфицированные с вирусной нагрузкой более или равно 400 копий на мл, независимо от ретровирусной терапии ВИЧ в сочетании с гепатитом </a:t>
            </a:r>
            <a:r>
              <a:rPr lang="ru-RU" sz="1800" dirty="0" smtClean="0"/>
              <a:t>С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ru-RU" sz="1800" dirty="0" smtClean="0"/>
              <a:t>Первичная </a:t>
            </a:r>
            <a:r>
              <a:rPr lang="ru-RU" sz="1800" dirty="0"/>
              <a:t>генитальная вирусная инфекция простого герпеса, который проявился на третьем триместре беременности</a:t>
            </a:r>
            <a:endParaRPr lang="ru-RU" sz="1800" dirty="0" smtClean="0"/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4572000" y="1124744"/>
            <a:ext cx="4572000" cy="5733255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algn="l"/>
            <a:r>
              <a:rPr lang="ru-RU" sz="1900" dirty="0" smtClean="0"/>
              <a:t>ЭКСТРЕННОЕ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ru-RU" sz="1400" dirty="0" smtClean="0"/>
              <a:t>Угрожающее состояние плода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ru-RU" sz="1400" dirty="0" smtClean="0"/>
              <a:t>Отслойка нормально или низко расположенной плаценты при отсутствии условий для быстрого родоразрешения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ru-RU" sz="1400" dirty="0" smtClean="0"/>
              <a:t>Угрожающий или начавшийся разрыв матки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ru-RU" sz="1400" dirty="0" smtClean="0"/>
              <a:t>Предлежание и выпадение петель пуповины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ru-RU" sz="1400" dirty="0" smtClean="0"/>
              <a:t>Хориоамнионит при отсутствии условий для вагинального родоразрешения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ru-RU" sz="1400" dirty="0" smtClean="0"/>
              <a:t>Обструктивные роды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ru-RU" sz="1400" dirty="0" smtClean="0"/>
              <a:t>Состояние агонии или внезапная смерть роженицы при живом плоде</a:t>
            </a:r>
          </a:p>
        </p:txBody>
      </p:sp>
    </p:spTree>
    <p:extLst>
      <p:ext uri="{BB962C8B-B14F-4D97-AF65-F5344CB8AC3E}">
        <p14:creationId xmlns:p14="http://schemas.microsoft.com/office/powerpoint/2010/main" val="2407986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7776864" cy="1080120"/>
          </a:xfrm>
        </p:spPr>
        <p:txBody>
          <a:bodyPr/>
          <a:lstStyle/>
          <a:p>
            <a:r>
              <a:rPr lang="ru-RU" sz="3000" b="1" i="1" dirty="0" smtClean="0"/>
              <a:t>КЛАССИФИКАЦИЯ КЕСАРЕВА СЕЧЕНИЯ ПО КАТЕГОРИИ УРГЕНТНОСТИ</a:t>
            </a:r>
            <a:endParaRPr lang="ru-RU" sz="3000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700808"/>
            <a:ext cx="8568952" cy="5040560"/>
          </a:xfrm>
        </p:spPr>
        <p:txBody>
          <a:bodyPr>
            <a:normAutofit fontScale="92500" lnSpcReduction="20000"/>
          </a:bodyPr>
          <a:lstStyle/>
          <a:p>
            <a:r>
              <a:rPr lang="ru-RU" sz="2400" b="1" dirty="0"/>
              <a:t>1 категория </a:t>
            </a:r>
            <a:r>
              <a:rPr lang="ru-RU" sz="2400" dirty="0"/>
              <a:t>- существует </a:t>
            </a:r>
            <a:r>
              <a:rPr lang="ru-RU" sz="2400" u="sng" dirty="0"/>
              <a:t>значительная угроза жизни</a:t>
            </a:r>
            <a:r>
              <a:rPr lang="ru-RU" sz="2400" dirty="0"/>
              <a:t> матери </a:t>
            </a:r>
            <a:r>
              <a:rPr lang="ru-RU" sz="2400" dirty="0" smtClean="0"/>
              <a:t>и/или </a:t>
            </a:r>
            <a:r>
              <a:rPr lang="ru-RU" sz="2400" dirty="0"/>
              <a:t>плода - операцию должно быть начато </a:t>
            </a:r>
            <a:r>
              <a:rPr lang="ru-RU" sz="2400" i="1" dirty="0">
                <a:solidFill>
                  <a:schemeClr val="accent1"/>
                </a:solidFill>
              </a:rPr>
              <a:t>не позднее 15-30 минут</a:t>
            </a:r>
            <a:r>
              <a:rPr lang="ru-RU" sz="2400" i="1" dirty="0"/>
              <a:t> </a:t>
            </a:r>
            <a:r>
              <a:rPr lang="ru-RU" sz="2400" dirty="0"/>
              <a:t>от определения </a:t>
            </a:r>
            <a:r>
              <a:rPr lang="ru-RU" sz="2400" dirty="0" smtClean="0"/>
              <a:t>показаний.</a:t>
            </a:r>
          </a:p>
          <a:p>
            <a:endParaRPr lang="ru-RU" sz="2400" dirty="0" smtClean="0"/>
          </a:p>
          <a:p>
            <a:r>
              <a:rPr lang="ru-RU" sz="2400" b="1" dirty="0"/>
              <a:t>2 категория </a:t>
            </a:r>
            <a:r>
              <a:rPr lang="ru-RU" sz="2400" dirty="0"/>
              <a:t>- состояние матери </a:t>
            </a:r>
            <a:r>
              <a:rPr lang="ru-RU" sz="2400" dirty="0" smtClean="0"/>
              <a:t>и/или </a:t>
            </a:r>
            <a:r>
              <a:rPr lang="ru-RU" sz="2400" dirty="0"/>
              <a:t>плода </a:t>
            </a:r>
            <a:r>
              <a:rPr lang="ru-RU" sz="2400" u="sng" dirty="0" smtClean="0"/>
              <a:t>нарушены</a:t>
            </a:r>
            <a:r>
              <a:rPr lang="ru-RU" sz="2400" dirty="0" smtClean="0"/>
              <a:t>, </a:t>
            </a:r>
            <a:r>
              <a:rPr lang="ru-RU" sz="2400" dirty="0"/>
              <a:t>но непосредственной угрозы жизни матери и/или плода нет - операцию должно быть начато </a:t>
            </a:r>
            <a:r>
              <a:rPr lang="ru-RU" sz="2400" i="1" dirty="0">
                <a:solidFill>
                  <a:schemeClr val="accent1"/>
                </a:solidFill>
              </a:rPr>
              <a:t>не позднее 30 минут</a:t>
            </a:r>
            <a:r>
              <a:rPr lang="ru-RU" sz="2400" dirty="0"/>
              <a:t> от определения </a:t>
            </a:r>
            <a:r>
              <a:rPr lang="ru-RU" sz="2400" dirty="0" smtClean="0"/>
              <a:t>показаний.</a:t>
            </a:r>
          </a:p>
          <a:p>
            <a:endParaRPr lang="ru-RU" sz="2400" dirty="0" smtClean="0"/>
          </a:p>
          <a:p>
            <a:r>
              <a:rPr lang="ru-RU" sz="2400" b="1" dirty="0"/>
              <a:t>3 категория </a:t>
            </a:r>
            <a:r>
              <a:rPr lang="ru-RU" sz="2400" dirty="0"/>
              <a:t>- состояние матери и плода </a:t>
            </a:r>
            <a:r>
              <a:rPr lang="ru-RU" sz="2400" u="sng" dirty="0"/>
              <a:t>не нарушены</a:t>
            </a:r>
            <a:r>
              <a:rPr lang="ru-RU" sz="2400" dirty="0"/>
              <a:t>, однако нуждаются в абдоминальном </a:t>
            </a:r>
            <a:r>
              <a:rPr lang="ru-RU" sz="2400" dirty="0" smtClean="0"/>
              <a:t>родоразрешении</a:t>
            </a:r>
          </a:p>
          <a:p>
            <a:endParaRPr lang="ru-RU" sz="2400" dirty="0" smtClean="0"/>
          </a:p>
          <a:p>
            <a:r>
              <a:rPr lang="ru-RU" sz="2400" b="1" dirty="0"/>
              <a:t>4 категория </a:t>
            </a:r>
            <a:r>
              <a:rPr lang="ru-RU" sz="2400" dirty="0"/>
              <a:t>- </a:t>
            </a:r>
            <a:r>
              <a:rPr lang="ru-RU" sz="2400" u="sng" dirty="0"/>
              <a:t>по предварительному плану</a:t>
            </a:r>
            <a:r>
              <a:rPr lang="ru-RU" sz="2400" dirty="0"/>
              <a:t> в запланированный день и время.</a:t>
            </a:r>
            <a:endParaRPr lang="ru-RU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Другая 1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C00000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Ион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943</TotalTime>
  <Words>561</Words>
  <Application>Microsoft Office PowerPoint</Application>
  <PresentationFormat>Экран (4:3)</PresentationFormat>
  <Paragraphs>104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Calibri</vt:lpstr>
      <vt:lpstr>Century Gothic</vt:lpstr>
      <vt:lpstr>Wingdings 3</vt:lpstr>
      <vt:lpstr>Ион</vt:lpstr>
      <vt:lpstr>АНАЛИЗ СТРУКТУРЫ ОПЕРАЦИЙ КЕСАРЕВО СЕЧЕНИЕ В УСЛОВИЯХ ПЕРИНАТАЛЬНОГО ЦЕНТРА ВТОРОГО УРОВНЯ _________________________________________</vt:lpstr>
      <vt:lpstr>Кесарево сечение – родоразрешающая операция, при которой плод и послед извлекают через искусственно сделанный разрез на матке.</vt:lpstr>
      <vt:lpstr>Презентация PowerPoint</vt:lpstr>
      <vt:lpstr>ВЛИЯНИЕ КЕСАРЕВА СЕЧЕНИЯ НА СНИЖЕНИЕ МАТЕРИНСКОЙ И НЕОНАТАЛЬНОЙ СМЕРТНОСТИ</vt:lpstr>
      <vt:lpstr>Частота материнской летальности после кесарева сечения и родов через естественные родовые пути в Великобритании за 1994-1996 гг. (Hall and Bewley, 1999)</vt:lpstr>
      <vt:lpstr>ПРИЧИНЫ РОСТА ЧАСТОТЫ КЕСАРЕВА СЕЧЕНИЯ</vt:lpstr>
      <vt:lpstr>ПРИЧИНЫ РОСТА ЧАСТОТЫ КЕСАРЕВА СЕЧЕНИЯ</vt:lpstr>
      <vt:lpstr>ПОКАЗАНИЯ ДЛЯ КЕСАРЕВА СЕЧЕНИЯ</vt:lpstr>
      <vt:lpstr>КЛАССИФИКАЦИЯ КЕСАРЕВА СЕЧЕНИЯ ПО КАТЕГОРИИ УРГЕНТНОСТИ</vt:lpstr>
      <vt:lpstr>ЦЕЛЬ РАБОТЫ</vt:lpstr>
      <vt:lpstr>МАТЕРИАЛ И МЕТОДЫ</vt:lpstr>
      <vt:lpstr>РЕЗУЛЬТАТЫ АНАЛИЗА</vt:lpstr>
      <vt:lpstr>РЕЗУЛЬТАТЫ АНАЛИЗА</vt:lpstr>
      <vt:lpstr>Количество детей, родившихся в состоянии легкой асфиксии (%)</vt:lpstr>
      <vt:lpstr>СТРУКТУРА ПОКАЗАНИЙ К АБДОМИНАЛЬНОМУ РОДОРАЗРЕШЕНИЮ В 2016 ГОДУ</vt:lpstr>
      <vt:lpstr> Для операций кесарево сечение первой и второй категории ургентности явдяется характерным более частое рождение детей с асфиксией легкой степени, более длительное применение антибиотика в послеоперационном периоде и  более редкое использование регионарной анестезии.  Резервом для снижения удельного веса кесарева сечения в родоразрешении являются роды с рубцом на матке и роды в тазовом предлежании плода.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Кесарево сечение</dc:title>
  <dc:creator>Святослав</dc:creator>
  <cp:lastModifiedBy>user</cp:lastModifiedBy>
  <cp:revision>80</cp:revision>
  <dcterms:created xsi:type="dcterms:W3CDTF">2017-03-07T20:55:44Z</dcterms:created>
  <dcterms:modified xsi:type="dcterms:W3CDTF">2020-11-09T06:35:13Z</dcterms:modified>
</cp:coreProperties>
</file>