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08" r:id="rId2"/>
  </p:sldMasterIdLst>
  <p:notesMasterIdLst>
    <p:notesMasterId r:id="rId15"/>
  </p:notesMasterIdLst>
  <p:sldIdLst>
    <p:sldId id="271" r:id="rId3"/>
    <p:sldId id="272" r:id="rId4"/>
    <p:sldId id="263" r:id="rId5"/>
    <p:sldId id="264" r:id="rId6"/>
    <p:sldId id="275" r:id="rId7"/>
    <p:sldId id="279" r:id="rId8"/>
    <p:sldId id="276" r:id="rId9"/>
    <p:sldId id="274" r:id="rId10"/>
    <p:sldId id="278" r:id="rId11"/>
    <p:sldId id="277" r:id="rId12"/>
    <p:sldId id="280" r:id="rId13"/>
    <p:sldId id="27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Автор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73" autoAdjust="0"/>
  </p:normalViewPr>
  <p:slideViewPr>
    <p:cSldViewPr>
      <p:cViewPr varScale="1">
        <p:scale>
          <a:sx n="54" d="100"/>
          <a:sy n="54" d="100"/>
        </p:scale>
        <p:origin x="-1152" y="-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0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/>
              <a:t>COVID-19 </a:t>
            </a:r>
            <a:r>
              <a:rPr lang="ru-RU" sz="2800" dirty="0" smtClean="0"/>
              <a:t>- понедельная </a:t>
            </a:r>
            <a:r>
              <a:rPr lang="ru-RU" sz="2800" dirty="0"/>
              <a:t>динамика количества случаев (абсолютные числа)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Лист1!$AG$88</c:f>
              <c:strCache>
                <c:ptCount val="1"/>
                <c:pt idx="0">
                  <c:v>COVID-19 понедельная динамика количества случаев (абсолютные числа)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Лист1!$AH$87:$BS$87</c:f>
              <c:strCache>
                <c:ptCount val="38"/>
                <c:pt idx="0">
                  <c:v>30.03.-05.04.</c:v>
                </c:pt>
                <c:pt idx="1">
                  <c:v>06.04.-12.04.</c:v>
                </c:pt>
                <c:pt idx="2">
                  <c:v>13.04.-19.04.</c:v>
                </c:pt>
                <c:pt idx="3">
                  <c:v>20.04.-26.04.</c:v>
                </c:pt>
                <c:pt idx="4">
                  <c:v>27.04.-03.05.</c:v>
                </c:pt>
                <c:pt idx="5">
                  <c:v>04.05.-10.05.</c:v>
                </c:pt>
                <c:pt idx="6">
                  <c:v>11.05.-17.05.</c:v>
                </c:pt>
                <c:pt idx="7">
                  <c:v>18.05.-24.05.</c:v>
                </c:pt>
                <c:pt idx="8">
                  <c:v>25.05.-31.05.</c:v>
                </c:pt>
                <c:pt idx="9">
                  <c:v>01.06.-07.06.</c:v>
                </c:pt>
                <c:pt idx="10">
                  <c:v>08.06.-14.06.</c:v>
                </c:pt>
                <c:pt idx="11">
                  <c:v>15.06.-21.06.</c:v>
                </c:pt>
                <c:pt idx="12">
                  <c:v>22.06.-05.07.</c:v>
                </c:pt>
                <c:pt idx="13">
                  <c:v>29.06.-05.07</c:v>
                </c:pt>
                <c:pt idx="14">
                  <c:v>06.07.-12.07.</c:v>
                </c:pt>
                <c:pt idx="15">
                  <c:v>13.07.-19.07.</c:v>
                </c:pt>
                <c:pt idx="16">
                  <c:v>20.07.-26.07.</c:v>
                </c:pt>
                <c:pt idx="17">
                  <c:v>27.07.-02.08.</c:v>
                </c:pt>
                <c:pt idx="18">
                  <c:v>03.08.-09.08.</c:v>
                </c:pt>
                <c:pt idx="19">
                  <c:v>10.08.-16.08.</c:v>
                </c:pt>
                <c:pt idx="20">
                  <c:v>17.08.-23.08.</c:v>
                </c:pt>
                <c:pt idx="21">
                  <c:v>24.08.-30.08.</c:v>
                </c:pt>
                <c:pt idx="22">
                  <c:v>31.08.-06.09.</c:v>
                </c:pt>
                <c:pt idx="23">
                  <c:v>07.09.-13.09.</c:v>
                </c:pt>
                <c:pt idx="24">
                  <c:v>14.09.-20.09.</c:v>
                </c:pt>
                <c:pt idx="25">
                  <c:v>21.09.-27.09.</c:v>
                </c:pt>
                <c:pt idx="26">
                  <c:v>28.09.-04.09.</c:v>
                </c:pt>
                <c:pt idx="27">
                  <c:v>05.10.-11.10.</c:v>
                </c:pt>
                <c:pt idx="28">
                  <c:v>12.10.-18.10.</c:v>
                </c:pt>
                <c:pt idx="29">
                  <c:v>19.10.-25.10.</c:v>
                </c:pt>
                <c:pt idx="30">
                  <c:v>26.10.-01.11.</c:v>
                </c:pt>
                <c:pt idx="31">
                  <c:v>02.11.-08.11.</c:v>
                </c:pt>
                <c:pt idx="32">
                  <c:v>09.11.-15.11.</c:v>
                </c:pt>
                <c:pt idx="33">
                  <c:v>16.11.-22.11.</c:v>
                </c:pt>
                <c:pt idx="34">
                  <c:v>23.11.-29.11.</c:v>
                </c:pt>
                <c:pt idx="35">
                  <c:v>30.11.-06.12</c:v>
                </c:pt>
                <c:pt idx="36">
                  <c:v>07.11.-13.11.</c:v>
                </c:pt>
                <c:pt idx="37">
                  <c:v>12.12.-20.12.</c:v>
                </c:pt>
              </c:strCache>
            </c:strRef>
          </c:cat>
          <c:val>
            <c:numRef>
              <c:f>Лист1!$AH$88:$BS$88</c:f>
              <c:numCache>
                <c:formatCode>General</c:formatCode>
                <c:ptCount val="38"/>
                <c:pt idx="0">
                  <c:v>3</c:v>
                </c:pt>
                <c:pt idx="1">
                  <c:v>15</c:v>
                </c:pt>
                <c:pt idx="2">
                  <c:v>18</c:v>
                </c:pt>
                <c:pt idx="3">
                  <c:v>42</c:v>
                </c:pt>
                <c:pt idx="4">
                  <c:v>49</c:v>
                </c:pt>
                <c:pt idx="5">
                  <c:v>56</c:v>
                </c:pt>
                <c:pt idx="6">
                  <c:v>64</c:v>
                </c:pt>
                <c:pt idx="7">
                  <c:v>137</c:v>
                </c:pt>
                <c:pt idx="8">
                  <c:v>154</c:v>
                </c:pt>
                <c:pt idx="9">
                  <c:v>129</c:v>
                </c:pt>
                <c:pt idx="10">
                  <c:v>129</c:v>
                </c:pt>
                <c:pt idx="11">
                  <c:v>170</c:v>
                </c:pt>
                <c:pt idx="12">
                  <c:v>116</c:v>
                </c:pt>
                <c:pt idx="13">
                  <c:v>123</c:v>
                </c:pt>
                <c:pt idx="14">
                  <c:v>120</c:v>
                </c:pt>
                <c:pt idx="15">
                  <c:v>165</c:v>
                </c:pt>
                <c:pt idx="16">
                  <c:v>121</c:v>
                </c:pt>
                <c:pt idx="17">
                  <c:v>137</c:v>
                </c:pt>
                <c:pt idx="18">
                  <c:v>148</c:v>
                </c:pt>
                <c:pt idx="19">
                  <c:v>157</c:v>
                </c:pt>
                <c:pt idx="20">
                  <c:v>232</c:v>
                </c:pt>
                <c:pt idx="21">
                  <c:v>199</c:v>
                </c:pt>
                <c:pt idx="22">
                  <c:v>165</c:v>
                </c:pt>
                <c:pt idx="23">
                  <c:v>138</c:v>
                </c:pt>
                <c:pt idx="24">
                  <c:v>193</c:v>
                </c:pt>
                <c:pt idx="25">
                  <c:v>317</c:v>
                </c:pt>
                <c:pt idx="26">
                  <c:v>505</c:v>
                </c:pt>
                <c:pt idx="27">
                  <c:v>717</c:v>
                </c:pt>
                <c:pt idx="28">
                  <c:v>722</c:v>
                </c:pt>
                <c:pt idx="29">
                  <c:v>665</c:v>
                </c:pt>
                <c:pt idx="30">
                  <c:v>930</c:v>
                </c:pt>
                <c:pt idx="31">
                  <c:v>922</c:v>
                </c:pt>
                <c:pt idx="32">
                  <c:v>1164</c:v>
                </c:pt>
                <c:pt idx="33">
                  <c:v>885</c:v>
                </c:pt>
                <c:pt idx="34">
                  <c:v>808</c:v>
                </c:pt>
                <c:pt idx="35">
                  <c:v>875</c:v>
                </c:pt>
                <c:pt idx="36">
                  <c:v>998</c:v>
                </c:pt>
                <c:pt idx="37">
                  <c:v>997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2311424"/>
        <c:axId val="32494720"/>
      </c:barChart>
      <c:catAx>
        <c:axId val="82311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2494720"/>
        <c:crosses val="autoZero"/>
        <c:auto val="1"/>
        <c:lblAlgn val="ctr"/>
        <c:lblOffset val="100"/>
        <c:noMultiLvlLbl val="0"/>
      </c:catAx>
      <c:valAx>
        <c:axId val="32494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2311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CC9987-AE10-4685-9B5B-4577F1D5BB4C}" type="datetimeFigureOut">
              <a:rPr lang="en-US" smtClean="0"/>
              <a:pPr/>
              <a:t>12/24/2020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8454A-404F-4DF1-8F43-7DDF83BF3B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735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25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835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 cap="none" spc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C977-30FA-477C-9A84-AFCB3E072BCA}" type="datetime1">
              <a:rPr lang="en-US" smtClean="0"/>
              <a:pPr/>
              <a:t>12/24/2020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190661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C977-30FA-477C-9A84-AFCB3E072BCA}" type="datetime1">
              <a:rPr lang="en-US" smtClean="0"/>
              <a:pPr/>
              <a:t>12/24/2020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587540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C977-30FA-477C-9A84-AFCB3E072BCA}" type="datetime1">
              <a:rPr lang="en-US" smtClean="0"/>
              <a:pPr/>
              <a:t>12/24/2020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762033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BA6BE-7F97-411F-9CC5-5AB35133F2B3}" type="datetime1">
              <a:rPr lang="en-US" smtClean="0"/>
              <a:pPr/>
              <a:t>12/24/2020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1"/>
            <a:ext cx="4038600" cy="47244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1"/>
            <a:ext cx="4038600" cy="47244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1A9FF-1E9C-4B66-B4A0-EADB765782FB}" type="datetime1">
              <a:rPr lang="en-US" smtClean="0"/>
              <a:pPr/>
              <a:t>12/24/2020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514FD-1763-45C1-AED0-FF855CD2E095}" type="datetime1">
              <a:rPr lang="en-US" smtClean="0"/>
              <a:pPr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8415" cmpd="sng">
                  <a:solidFill>
                    <a:srgbClr val="0066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n>
                  <a:noFill/>
                </a:ln>
                <a:solidFill>
                  <a:srgbClr val="0000CC"/>
                </a:solidFill>
              </a:defRPr>
            </a:lvl1pPr>
            <a:lvl2pPr>
              <a:defRPr>
                <a:ln>
                  <a:noFill/>
                </a:ln>
                <a:solidFill>
                  <a:srgbClr val="0000CC"/>
                </a:solidFill>
              </a:defRPr>
            </a:lvl2pPr>
            <a:lvl3pPr>
              <a:defRPr>
                <a:ln>
                  <a:noFill/>
                </a:ln>
                <a:solidFill>
                  <a:srgbClr val="0000CC"/>
                </a:solidFill>
              </a:defRPr>
            </a:lvl3pPr>
            <a:lvl4pPr>
              <a:defRPr>
                <a:ln>
                  <a:noFill/>
                </a:ln>
                <a:solidFill>
                  <a:srgbClr val="0000CC"/>
                </a:solidFill>
              </a:defRPr>
            </a:lvl4pPr>
            <a:lvl5pPr>
              <a:defRPr>
                <a:ln>
                  <a:noFill/>
                </a:ln>
                <a:solidFill>
                  <a:srgbClr val="0000CC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C977-30FA-477C-9A84-AFCB3E072BCA}" type="datetime1">
              <a:rPr lang="en-US" smtClean="0"/>
              <a:pPr/>
              <a:t>12/24/2020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942184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C977-30FA-477C-9A84-AFCB3E072BCA}" type="datetime1">
              <a:rPr lang="en-US" smtClean="0"/>
              <a:pPr/>
              <a:t>12/24/2020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209788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C977-30FA-477C-9A84-AFCB3E072BCA}" type="datetime1">
              <a:rPr lang="en-US" smtClean="0"/>
              <a:pPr/>
              <a:t>12/24/2020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808161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C977-30FA-477C-9A84-AFCB3E072BCA}" type="datetime1">
              <a:rPr lang="en-US" smtClean="0"/>
              <a:pPr/>
              <a:t>12/24/2020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359382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C977-30FA-477C-9A84-AFCB3E072BCA}" type="datetime1">
              <a:rPr lang="en-US" smtClean="0"/>
              <a:pPr/>
              <a:t>12/24/2020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3223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C977-30FA-477C-9A84-AFCB3E072BCA}" type="datetime1">
              <a:rPr lang="en-US" smtClean="0"/>
              <a:pPr/>
              <a:t>12/24/2020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88745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C977-30FA-477C-9A84-AFCB3E072BCA}" type="datetime1">
              <a:rPr lang="en-US" smtClean="0"/>
              <a:pPr/>
              <a:t>12/24/2020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408089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C977-30FA-477C-9A84-AFCB3E072BCA}" type="datetime1">
              <a:rPr lang="en-US" smtClean="0"/>
              <a:pPr/>
              <a:t>12/24/2020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987588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Haga clic para modificar el estilo de título del patrón</a:t>
            </a:r>
            <a:endParaRPr lang="ru-R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Haga clic para modificar el estilo de texto del patrón</a:t>
            </a:r>
          </a:p>
          <a:p>
            <a:pPr lvl="1"/>
            <a:r>
              <a:rPr lang="ru-RU" smtClean="0"/>
              <a:t>Segundo nivel</a:t>
            </a:r>
          </a:p>
          <a:p>
            <a:pPr lvl="2"/>
            <a:r>
              <a:rPr lang="ru-RU" smtClean="0"/>
              <a:t>Tercer nivel</a:t>
            </a:r>
          </a:p>
          <a:p>
            <a:pPr lvl="3"/>
            <a:r>
              <a:rPr lang="ru-RU" smtClean="0"/>
              <a:t>Cuarto nivel</a:t>
            </a:r>
          </a:p>
          <a:p>
            <a:pPr lvl="4"/>
            <a:r>
              <a:rPr lang="ru-RU" smtClean="0"/>
              <a:t>Quinto nivel</a:t>
            </a:r>
            <a:endParaRPr lang="ru-R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AC977-30FA-477C-9A84-AFCB3E072BCA}" type="datetime1">
              <a:rPr lang="en-US" smtClean="0"/>
              <a:pPr/>
              <a:t>12/24/2020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9144000" cy="7010400"/>
          </a:xfrm>
          <a:prstGeom prst="rect">
            <a:avLst/>
          </a:prstGeom>
          <a:gradFill flip="none" rotWithShape="1">
            <a:gsLst>
              <a:gs pos="100000">
                <a:srgbClr val="03D4A8">
                  <a:alpha val="18000"/>
                </a:srgbClr>
              </a:gs>
              <a:gs pos="25000">
                <a:srgbClr val="21D6E0">
                  <a:alpha val="23000"/>
                </a:srgbClr>
              </a:gs>
              <a:gs pos="75000">
                <a:srgbClr val="0087E6">
                  <a:alpha val="25000"/>
                </a:srgbClr>
              </a:gs>
              <a:gs pos="100000">
                <a:srgbClr val="005CBF">
                  <a:alpha val="25999"/>
                </a:srgb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856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662" r:id="rId12"/>
    <p:sldLayoutId id="2147483664" r:id="rId13"/>
    <p:sldLayoutId id="2147483670" r:id="rId14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34071" y="312274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5000" dirty="0">
                <a:solidFill>
                  <a:schemeClr val="tx1"/>
                </a:solidFill>
              </a:rPr>
              <a:t>Докладчик: </a:t>
            </a:r>
            <a:endParaRPr lang="ru-RU" sz="5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5000" dirty="0" err="1" smtClean="0">
                <a:solidFill>
                  <a:schemeClr val="tx1"/>
                </a:solidFill>
              </a:rPr>
              <a:t>Клишкан</a:t>
            </a:r>
            <a:r>
              <a:rPr lang="ru-RU" sz="5000" dirty="0" smtClean="0">
                <a:solidFill>
                  <a:schemeClr val="tx1"/>
                </a:solidFill>
              </a:rPr>
              <a:t> </a:t>
            </a:r>
            <a:r>
              <a:rPr lang="ru-RU" sz="5000" dirty="0">
                <a:solidFill>
                  <a:schemeClr val="tx1"/>
                </a:solidFill>
              </a:rPr>
              <a:t>Дмитрий </a:t>
            </a:r>
            <a:r>
              <a:rPr lang="ru-RU" sz="5000" dirty="0" smtClean="0">
                <a:solidFill>
                  <a:schemeClr val="tx1"/>
                </a:solidFill>
              </a:rPr>
              <a:t>Георгиевич</a:t>
            </a:r>
          </a:p>
          <a:p>
            <a:pPr marL="0" indent="0">
              <a:buNone/>
            </a:pPr>
            <a:endParaRPr lang="ru-RU" sz="5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5000" dirty="0">
                <a:solidFill>
                  <a:schemeClr val="tx1"/>
                </a:solidFill>
              </a:rPr>
              <a:t>Организация</a:t>
            </a:r>
            <a:r>
              <a:rPr lang="ru-RU" sz="5000" dirty="0" smtClean="0">
                <a:solidFill>
                  <a:schemeClr val="tx1"/>
                </a:solidFill>
              </a:rPr>
              <a:t>:</a:t>
            </a:r>
          </a:p>
          <a:p>
            <a:pPr marL="0" indent="0" algn="ctr">
              <a:buNone/>
            </a:pPr>
            <a:r>
              <a:rPr lang="ru-RU" sz="5000" dirty="0" smtClean="0">
                <a:solidFill>
                  <a:schemeClr val="tx1"/>
                </a:solidFill>
              </a:rPr>
              <a:t>Министерство </a:t>
            </a:r>
            <a:r>
              <a:rPr lang="ru-RU" sz="5000" dirty="0">
                <a:solidFill>
                  <a:schemeClr val="tx1"/>
                </a:solidFill>
              </a:rPr>
              <a:t>здравоохранения Донецкой Народной Республики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7901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1968" y="0"/>
            <a:ext cx="8229600" cy="2088232"/>
          </a:xfrm>
          <a:prstGeom prst="rect">
            <a:avLst/>
          </a:prstGeom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968" y="2103071"/>
            <a:ext cx="8229601" cy="228543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1968" y="4403345"/>
            <a:ext cx="8229601" cy="2536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98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endParaRPr lang="ru-RU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645333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В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связи с длительным инкубационным периодом (COVID-19), высокой заразностью больных в последние дни инкубационного периода и большим удельным весом бессимптомных случаев, предупредить трансграничное распространение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коронавирусной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инфекции (COVID-19) практически не возможно;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Принятые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ДНР санитарно-карантинные мероприятия сыграли определенную роль в предупреждении быстрого распространения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коронавирусной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инфекции (COVID-19) на ее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территории;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Важнейшую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роль в предупреждении распространения заболевания играет своевременное выявление, изоляция новых случаев на территории государства, оперативный поиск контактных лиц с больными (COVID-19) и организация наблюдения за ними с целью своевременной изоляции;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Необходимо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совершенствование законодательства в части организации системы санитарно-карантинного контроля в пунктах пропуска через государственную границу, расширение и оборудование сети санитарно-карантинных пунктов с целью своевременного реагирования на возникающие угрозы медико-биологического характера;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Остается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актуальным вопрос завершения реформирования Госсанэпидслужбы ДНР путем формирования органа исполнительной власти с правами и функциями, аналогичными Федеральной службы по защите прав потребителей и благополучия человека Российской Федерации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38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pPr marL="0" indent="0" algn="ctr">
              <a:buNone/>
            </a:pPr>
            <a:r>
              <a:rPr lang="ru-RU" sz="7200" dirty="0" smtClean="0">
                <a:solidFill>
                  <a:schemeClr val="tx1"/>
                </a:solidFill>
              </a:rPr>
              <a:t>СПАСИБО </a:t>
            </a:r>
          </a:p>
          <a:p>
            <a:pPr marL="0" indent="0" algn="ctr">
              <a:buNone/>
            </a:pPr>
            <a:r>
              <a:rPr lang="ru-RU" sz="7200" dirty="0" smtClean="0">
                <a:solidFill>
                  <a:schemeClr val="tx1"/>
                </a:solidFill>
              </a:rPr>
              <a:t>ЗА </a:t>
            </a:r>
          </a:p>
          <a:p>
            <a:pPr marL="0" indent="0" algn="ctr">
              <a:buNone/>
            </a:pPr>
            <a:r>
              <a:rPr lang="ru-RU" sz="7200" dirty="0" smtClean="0">
                <a:solidFill>
                  <a:schemeClr val="tx1"/>
                </a:solidFill>
              </a:rPr>
              <a:t>ВНИМАНИЕ!</a:t>
            </a:r>
            <a:endParaRPr lang="ru-RU" sz="7200" dirty="0">
              <a:solidFill>
                <a:schemeClr val="tx1"/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23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sz="49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74638"/>
            <a:ext cx="8784976" cy="585152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endParaRPr lang="ru-RU" sz="4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противоэпидемических 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по противодействию распространения пандемии </a:t>
            </a:r>
            <a:r>
              <a:rPr lang="ru-RU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коронавирусной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инфекции </a:t>
            </a:r>
            <a:endParaRPr lang="ru-RU" sz="4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COVID-19) в условиях ограниченного военного конфликта на </a:t>
            </a:r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Донбассе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39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267494"/>
            <a:ext cx="8363272" cy="110410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ГСЭС МЗ ДНР до реформирования 2018г.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24578" y="1412776"/>
            <a:ext cx="6192688" cy="7745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Министерство здравоохранения ДНР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2475706"/>
            <a:ext cx="2304256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Республиканский центр санитарно-эпидемиологического надзора ГСЭС МЗ ДНР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71154" y="2475706"/>
            <a:ext cx="2280966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Республиканский лабораторный центр ГСЭС </a:t>
            </a:r>
            <a:r>
              <a:rPr lang="ru-RU" b="1" dirty="0">
                <a:solidFill>
                  <a:schemeClr val="tx1"/>
                </a:solidFill>
              </a:rPr>
              <a:t>МЗ ДНР</a:t>
            </a:r>
          </a:p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395490" y="2475706"/>
            <a:ext cx="2255538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Республиканский центр дезинфекции ГСЭС </a:t>
            </a:r>
            <a:r>
              <a:rPr lang="ru-RU" b="1" dirty="0">
                <a:solidFill>
                  <a:schemeClr val="tx1"/>
                </a:solidFill>
              </a:rPr>
              <a:t>МЗ ДНР</a:t>
            </a:r>
          </a:p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4553744"/>
            <a:ext cx="2667678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solidFill>
                  <a:schemeClr val="tx1"/>
                </a:solidFill>
              </a:rPr>
              <a:t>13 территориальных учреждений РЦ СЭН ГСЭС МЗ ДНР (городские, </a:t>
            </a:r>
            <a:r>
              <a:rPr lang="ru-RU" sz="1700" b="1" dirty="0" err="1" smtClean="0">
                <a:solidFill>
                  <a:schemeClr val="tx1"/>
                </a:solidFill>
              </a:rPr>
              <a:t>межгородские</a:t>
            </a:r>
            <a:r>
              <a:rPr lang="ru-RU" sz="1700" b="1" dirty="0" smtClean="0">
                <a:solidFill>
                  <a:schemeClr val="tx1"/>
                </a:solidFill>
              </a:rPr>
              <a:t>, районные, межрайонные, районные в городах и др.)</a:t>
            </a:r>
            <a:endParaRPr lang="ru-RU" sz="17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177798" y="4546748"/>
            <a:ext cx="2667678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700" b="1" dirty="0" smtClean="0">
                <a:solidFill>
                  <a:schemeClr val="tx1"/>
                </a:solidFill>
              </a:rPr>
              <a:t>13 </a:t>
            </a:r>
            <a:r>
              <a:rPr lang="ru-RU" sz="1700" b="1" dirty="0">
                <a:solidFill>
                  <a:schemeClr val="tx1"/>
                </a:solidFill>
              </a:rPr>
              <a:t>территориальных учреждений </a:t>
            </a:r>
            <a:r>
              <a:rPr lang="ru-RU" sz="1700" b="1" dirty="0" smtClean="0">
                <a:solidFill>
                  <a:schemeClr val="tx1"/>
                </a:solidFill>
              </a:rPr>
              <a:t>РЛЦ ГСЭС </a:t>
            </a:r>
            <a:r>
              <a:rPr lang="ru-RU" sz="1700" b="1" dirty="0">
                <a:solidFill>
                  <a:schemeClr val="tx1"/>
                </a:solidFill>
              </a:rPr>
              <a:t>МЗ ДНР (городские, </a:t>
            </a:r>
            <a:r>
              <a:rPr lang="ru-RU" sz="1700" b="1" dirty="0" err="1">
                <a:solidFill>
                  <a:schemeClr val="tx1"/>
                </a:solidFill>
              </a:rPr>
              <a:t>межгородские</a:t>
            </a:r>
            <a:r>
              <a:rPr lang="ru-RU" sz="1700" b="1" dirty="0">
                <a:solidFill>
                  <a:schemeClr val="tx1"/>
                </a:solidFill>
              </a:rPr>
              <a:t>, районные, межрайонные, районные в городах и др.)</a:t>
            </a:r>
          </a:p>
          <a:p>
            <a:pPr algn="ctr"/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130748" y="4553744"/>
            <a:ext cx="2785022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Обособленное подразделение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г. Макеевка, отделы в территориальных учреждениях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17" name="Прямая со стрелкой 16"/>
          <p:cNvCxnSpPr>
            <a:stCxn id="6" idx="2"/>
          </p:cNvCxnSpPr>
          <p:nvPr/>
        </p:nvCxnSpPr>
        <p:spPr>
          <a:xfrm>
            <a:off x="4420922" y="2187372"/>
            <a:ext cx="0" cy="28833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1619672" y="2187372"/>
            <a:ext cx="0" cy="28833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7236296" y="2187372"/>
            <a:ext cx="0" cy="28833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7" idx="2"/>
            <a:endCxn id="8" idx="0"/>
          </p:cNvCxnSpPr>
          <p:nvPr/>
        </p:nvCxnSpPr>
        <p:spPr>
          <a:xfrm flipH="1">
            <a:off x="1441343" y="4059882"/>
            <a:ext cx="0" cy="4938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9" idx="2"/>
            <a:endCxn id="13" idx="0"/>
          </p:cNvCxnSpPr>
          <p:nvPr/>
        </p:nvCxnSpPr>
        <p:spPr>
          <a:xfrm>
            <a:off x="4511637" y="4059882"/>
            <a:ext cx="0" cy="48686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10" idx="2"/>
            <a:endCxn id="15" idx="0"/>
          </p:cNvCxnSpPr>
          <p:nvPr/>
        </p:nvCxnSpPr>
        <p:spPr>
          <a:xfrm>
            <a:off x="7523259" y="4059882"/>
            <a:ext cx="0" cy="4938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42860" y="16779"/>
            <a:ext cx="77048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Структура Государственной санитарно-эпидемиологической службы ДНР после реформы 2018 г.</a:t>
            </a:r>
            <a:endParaRPr lang="ru-RU" sz="28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1573635"/>
            <a:ext cx="7200800" cy="8472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Департамент Государственной санитарно-эпидемиологической службы МЗ ДНР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2703758"/>
            <a:ext cx="223224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Отдел санитарно-гигиенического надзора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311386" y="2703759"/>
            <a:ext cx="221850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Отдел </a:t>
            </a:r>
            <a:r>
              <a:rPr lang="ru-RU" sz="1600" b="1" dirty="0" err="1" smtClean="0">
                <a:solidFill>
                  <a:schemeClr val="tx1"/>
                </a:solidFill>
              </a:rPr>
              <a:t>эпидемиоло-гического</a:t>
            </a:r>
            <a:r>
              <a:rPr lang="ru-RU" sz="1600" b="1" dirty="0" smtClean="0">
                <a:solidFill>
                  <a:schemeClr val="tx1"/>
                </a:solidFill>
              </a:rPr>
              <a:t> надзора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595288" y="2703758"/>
            <a:ext cx="223224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Отдел социально-гигиенического мониторинга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906674" y="2703758"/>
            <a:ext cx="223224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Отдел экспертизы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2970" y="1484784"/>
            <a:ext cx="9138922" cy="201622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827584" y="3717032"/>
            <a:ext cx="777686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Республиканский центр санитарно-эпидемиологического надзора  Государственной </a:t>
            </a:r>
            <a:r>
              <a:rPr lang="ru-RU" b="1" smtClean="0">
                <a:solidFill>
                  <a:schemeClr val="tx1"/>
                </a:solidFill>
              </a:rPr>
              <a:t>санитарно-эпидемиологической службы МЗ ДНР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43608" y="5013176"/>
            <a:ext cx="7272808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19 территориальных учреждений Государственной санитарно-эпидемиологической службы (городские, </a:t>
            </a:r>
            <a:r>
              <a:rPr lang="ru-RU" b="1" dirty="0" err="1" smtClean="0">
                <a:solidFill>
                  <a:schemeClr val="tx1"/>
                </a:solidFill>
              </a:rPr>
              <a:t>межгородские</a:t>
            </a:r>
            <a:r>
              <a:rPr lang="ru-RU" b="1" dirty="0" smtClean="0">
                <a:solidFill>
                  <a:schemeClr val="tx1"/>
                </a:solidFill>
              </a:rPr>
              <a:t>, районные, межрайонные, районные в городах и др.)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18" name="Прямая со стрелкой 17"/>
          <p:cNvCxnSpPr>
            <a:stCxn id="14" idx="2"/>
          </p:cNvCxnSpPr>
          <p:nvPr/>
        </p:nvCxnSpPr>
        <p:spPr>
          <a:xfrm flipH="1">
            <a:off x="4529892" y="3501008"/>
            <a:ext cx="0" cy="21602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4580128" y="4581128"/>
            <a:ext cx="0" cy="2880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1331640" y="2415726"/>
            <a:ext cx="0" cy="2880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endCxn id="10" idx="0"/>
          </p:cNvCxnSpPr>
          <p:nvPr/>
        </p:nvCxnSpPr>
        <p:spPr>
          <a:xfrm>
            <a:off x="3347864" y="2420888"/>
            <a:ext cx="0" cy="28287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5796136" y="2415726"/>
            <a:ext cx="0" cy="2880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endCxn id="13" idx="0"/>
          </p:cNvCxnSpPr>
          <p:nvPr/>
        </p:nvCxnSpPr>
        <p:spPr>
          <a:xfrm>
            <a:off x="8022798" y="2415726"/>
            <a:ext cx="0" cy="2880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60219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План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медицинских мероприятий по профилактике инфекции, вызванной новым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коронавирусом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2019-nCoV на территории Донецкой Народной Республики;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Перечень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госпитальных баз на случай госпитализации пациентов с подозрением на инфекцию, вызванную новым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коронавирусом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2019-nCoV;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Временная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инструкция по организации и проведению дезинфекционных мероприятий на случай выявления пациентов с подозрением на инфекцию, вызванную новым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коронавирусом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2019-nCoV;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Временные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рекомендации по забору материала для лабораторной диагностики новой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коронавирусной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инфекции, вызванной  2019-nCoV;</a:t>
            </a:r>
          </a:p>
          <a:p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Предварительные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рекомендации по предупреждению распространения новой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коронавирусной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инфекции (2019-nCoV) в учреждениях здравоохранения.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31840" y="6492875"/>
            <a:ext cx="2895600" cy="365125"/>
          </a:xfrm>
        </p:spPr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68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9083" y="620688"/>
            <a:ext cx="8075239" cy="5328592"/>
          </a:xfrm>
          <a:prstGeom prst="rect">
            <a:avLst/>
          </a:prstGeom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84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6250706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Рекомендации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профилактике COVID-19 среди посетителей и (покупателей) торговых центров, предприятий торговли, общественного питания и оказывающих услуги досугового характера;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Рекомендации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уборке всех типов помещений в объектах торговли, общественного питания и оказывающих	услуги досугового характера с целью профилактики COVID-19;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Рекомендации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по проведению профилактических и дезинфекционных мероприятий по предупреждению распространения новой </a:t>
            </a:r>
            <a:r>
              <a:rPr lang="ru-RU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коронавирусной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инфекции (COVID-19)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организациях общественного питания и оказывающих услуги досугового характера;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Рекомендации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профилактике новой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коронавирусной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инфекции (COVID-19) среди работников предприятий, учреждений, организаций всех форм собственности и любых сфер деятельности;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Рекомендации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рациональному использованию средств индивидуальной защиты и средств гигиены рук с целью профилактики COVID-19 в объектах торговли, общественного питания и оказывающих услуги досугового характера.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44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2889491"/>
              </p:ext>
            </p:extLst>
          </p:nvPr>
        </p:nvGraphicFramePr>
        <p:xfrm>
          <a:off x="457200" y="274638"/>
          <a:ext cx="8229600" cy="5851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355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74638"/>
            <a:ext cx="8424936" cy="2922087"/>
          </a:xfrm>
          <a:prstGeom prst="rect">
            <a:avLst/>
          </a:prstGeom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429000"/>
            <a:ext cx="8424936" cy="292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79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 ment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6B55985-99B3-41D5-912D-A6EAD4152E9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508</Words>
  <Application>Microsoft Office PowerPoint</Application>
  <PresentationFormat>Экран (4:3)</PresentationFormat>
  <Paragraphs>62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La mente</vt:lpstr>
      <vt:lpstr>Презентация PowerPoint</vt:lpstr>
      <vt:lpstr> </vt:lpstr>
      <vt:lpstr>Структура ГСЭС МЗ ДНР до реформирования 2018г.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2017-09-23T07:13:55Z</dcterms:created>
  <dcterms:modified xsi:type="dcterms:W3CDTF">2020-12-24T18:05:33Z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TC102202139990</vt:lpwstr>
  </property>
</Properties>
</file>