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9" r:id="rId4"/>
    <p:sldId id="260" r:id="rId5"/>
    <p:sldId id="261" r:id="rId6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7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4/23/2024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4/23/2024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4/23/2024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4/23/2024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4/23/2024</a:t>
            </a:fld>
            <a:endParaRPr lang="en-US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200" dirty="0" smtClean="0"/>
              <a:t>ГОСУДАРСТВЕННОЕ БЮДЖЕТНОЕ УЧРЕЖДЕНИЕ </a:t>
            </a:r>
            <a:br>
              <a:rPr lang="ru-RU" sz="3200" dirty="0" smtClean="0"/>
            </a:br>
            <a:r>
              <a:rPr lang="ru-RU" sz="3200" dirty="0" smtClean="0"/>
              <a:t>«ЦЕНТР ПЕРВИЧНОЙ МЕДИКО-САНИТАРНОЙ ПОМОЩИ №6 Г.МАКЕЕВКИ»</a:t>
            </a:r>
            <a:endParaRPr lang="ru-RU" sz="3200" dirty="0"/>
          </a:p>
        </p:txBody>
      </p:sp>
      <p:pic>
        <p:nvPicPr>
          <p:cNvPr id="6" name="Содержимое 5" descr="ФОТО ЦЕНТРА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81200" y="2286000"/>
            <a:ext cx="5562600" cy="3962400"/>
          </a:xfr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6934200" cy="1162050"/>
          </a:xfrm>
        </p:spPr>
        <p:txBody>
          <a:bodyPr/>
          <a:lstStyle/>
          <a:p>
            <a:pPr algn="ctr"/>
            <a:r>
              <a:rPr lang="ru-RU" dirty="0" smtClean="0"/>
              <a:t>Миссия </a:t>
            </a:r>
            <a:br>
              <a:rPr lang="ru-RU" dirty="0" smtClean="0"/>
            </a:br>
            <a:r>
              <a:rPr lang="ru-RU" sz="2000" dirty="0" smtClean="0"/>
              <a:t>ГОСУДАРСТВЕННОГО БЮДЖЕТНОГО УЧРЕЖДЕНИЯ «ЦЕНТР ПЕРВИЧНОЙ МЕДИКО-САНИТАРНОЙ ПОМОЩИ №6 Г.МАКЕЕВКИ»</a:t>
            </a:r>
            <a:endParaRPr lang="ru-RU" sz="2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  </a:t>
            </a:r>
          </a:p>
          <a:p>
            <a:r>
              <a:rPr lang="ru-RU" dirty="0" smtClean="0"/>
              <a:t>Центр </a:t>
            </a:r>
            <a:r>
              <a:rPr lang="ru-RU" b="1" dirty="0" smtClean="0"/>
              <a:t>создан</a:t>
            </a:r>
            <a:r>
              <a:rPr lang="ru-RU" dirty="0" smtClean="0"/>
              <a:t> </a:t>
            </a:r>
            <a:r>
              <a:rPr lang="ru-RU" b="1" dirty="0" smtClean="0"/>
              <a:t>13 ноября 2014 года. </a:t>
            </a:r>
            <a:endParaRPr lang="ru-RU" dirty="0" smtClean="0"/>
          </a:p>
          <a:p>
            <a:endParaRPr lang="ru-RU" dirty="0" smtClean="0"/>
          </a:p>
          <a:p>
            <a:pPr algn="ctr"/>
            <a:r>
              <a:rPr lang="ru-RU" b="1" dirty="0" smtClean="0"/>
              <a:t>Миссия учреждения: </a:t>
            </a:r>
          </a:p>
          <a:p>
            <a:pPr algn="ctr"/>
            <a:endParaRPr lang="ru-RU" b="1" dirty="0" smtClean="0"/>
          </a:p>
          <a:p>
            <a:pPr algn="ctr">
              <a:buFontTx/>
              <a:buChar char="-"/>
            </a:pPr>
            <a:r>
              <a:rPr lang="ru-RU" dirty="0" smtClean="0"/>
              <a:t>обеспечение населения доступной, своевременной, качественной и эффективной первичной медико-санитарной помощью;</a:t>
            </a:r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- предоставление  населению медицинских услуг, снижение уровня заболеваемости населения, формирование здорового образа жизни.</a:t>
            </a:r>
          </a:p>
          <a:p>
            <a:endParaRPr lang="ru-RU" dirty="0"/>
          </a:p>
        </p:txBody>
      </p:sp>
      <p:pic>
        <p:nvPicPr>
          <p:cNvPr id="7" name="Содержимое 6"/>
          <p:cNvPicPr>
            <a:picLocks noGrp="1"/>
          </p:cNvPicPr>
          <p:nvPr>
            <p:ph sz="half" idx="1"/>
          </p:nvPr>
        </p:nvPicPr>
        <p:blipFill>
          <a:blip r:embed="rId2"/>
          <a:srcRect l="9798" t="24418" r="31874" b="26328"/>
          <a:stretch>
            <a:fillRect/>
          </a:stretch>
        </p:blipFill>
        <p:spPr bwMode="auto">
          <a:xfrm>
            <a:off x="3352800" y="1905000"/>
            <a:ext cx="55626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200" dirty="0" smtClean="0"/>
              <a:t>Направления деятельности</a:t>
            </a:r>
            <a:br>
              <a:rPr lang="ru-RU" sz="2200" dirty="0" smtClean="0"/>
            </a:br>
            <a:r>
              <a:rPr lang="ru-RU" sz="2200" dirty="0" smtClean="0"/>
              <a:t>ГОСУДАРСТВЕННОГО БЮДЖЕТНОГО УЧРЕЖДЕНИЯ </a:t>
            </a:r>
            <a:br>
              <a:rPr lang="ru-RU" sz="2200" dirty="0" smtClean="0"/>
            </a:br>
            <a:r>
              <a:rPr lang="ru-RU" sz="2200" dirty="0" smtClean="0"/>
              <a:t>«ЦЕНТР ПЕРВИЧНОЙ МЕДИКО-САНИТАРНОЙ ПОМОЩИ №6 Г.МАКЕЕВКИ»</a:t>
            </a:r>
            <a:endParaRPr lang="ru-RU" sz="2200" dirty="0"/>
          </a:p>
        </p:txBody>
      </p:sp>
      <p:pic>
        <p:nvPicPr>
          <p:cNvPr id="7" name="Содержимое 6"/>
          <p:cNvPicPr>
            <a:picLocks noGrp="1"/>
          </p:cNvPicPr>
          <p:nvPr>
            <p:ph idx="1"/>
          </p:nvPr>
        </p:nvPicPr>
        <p:blipFill>
          <a:blip r:embed="rId2"/>
          <a:srcRect l="13686" t="14127" r="36081" b="15236"/>
          <a:stretch>
            <a:fillRect/>
          </a:stretch>
        </p:blipFill>
        <p:spPr bwMode="auto">
          <a:xfrm>
            <a:off x="4648200" y="3886200"/>
            <a:ext cx="40386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28600" y="2133601"/>
            <a:ext cx="8305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715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Предоставление первичной медико-санитарной помощи.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914400" y="4191000"/>
            <a:ext cx="3657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571500" algn="just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04800" y="3124201"/>
            <a:ext cx="4953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571500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/>
              <a:t> Проведение профилактических прививок.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152400" y="2667000"/>
            <a:ext cx="84582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715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Проведение профилактических осмотров и диспансеризации населения.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381000" y="3505200"/>
            <a:ext cx="9144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715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Э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кспертиза временной нетрудоспособности .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990600" y="4038600"/>
            <a:ext cx="35052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715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Организация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стационарозамещающих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форм предоставления медицинской помощи.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990600" y="4800600"/>
            <a:ext cx="3657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715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Направление на МСЭК лиц со стойкой потерей трудоспособности.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1066801" y="5410200"/>
            <a:ext cx="35052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715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Проведение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работы среди населения по формированию здорового образа жизни.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Стрелка вправо 20"/>
          <p:cNvSpPr/>
          <p:nvPr/>
        </p:nvSpPr>
        <p:spPr>
          <a:xfrm>
            <a:off x="533400" y="2209800"/>
            <a:ext cx="3048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право 21"/>
          <p:cNvSpPr/>
          <p:nvPr/>
        </p:nvSpPr>
        <p:spPr>
          <a:xfrm>
            <a:off x="533400" y="2743200"/>
            <a:ext cx="3048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право 22"/>
          <p:cNvSpPr/>
          <p:nvPr/>
        </p:nvSpPr>
        <p:spPr>
          <a:xfrm>
            <a:off x="533400" y="3200400"/>
            <a:ext cx="3048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право 23"/>
          <p:cNvSpPr/>
          <p:nvPr/>
        </p:nvSpPr>
        <p:spPr>
          <a:xfrm>
            <a:off x="533400" y="3733800"/>
            <a:ext cx="3048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право 24"/>
          <p:cNvSpPr/>
          <p:nvPr/>
        </p:nvSpPr>
        <p:spPr>
          <a:xfrm>
            <a:off x="533400" y="4267200"/>
            <a:ext cx="3048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 вправо 25"/>
          <p:cNvSpPr/>
          <p:nvPr/>
        </p:nvSpPr>
        <p:spPr>
          <a:xfrm>
            <a:off x="533400" y="4953000"/>
            <a:ext cx="3048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трелка вправо 26"/>
          <p:cNvSpPr/>
          <p:nvPr/>
        </p:nvSpPr>
        <p:spPr>
          <a:xfrm>
            <a:off x="533400" y="5715000"/>
            <a:ext cx="3048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67512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/>
              <a:t>Факты о нас</a:t>
            </a:r>
            <a:endParaRPr lang="ru-RU" sz="3600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/>
          <a:srcRect l="11353" t="31579" r="33437" b="32687"/>
          <a:stretch>
            <a:fillRect/>
          </a:stretch>
        </p:blipFill>
        <p:spPr bwMode="auto">
          <a:xfrm>
            <a:off x="838200" y="3657600"/>
            <a:ext cx="7183456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609600" y="1524000"/>
            <a:ext cx="80772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1400" dirty="0" smtClean="0"/>
              <a:t>Обслуживаем </a:t>
            </a:r>
            <a:r>
              <a:rPr lang="ru-RU" sz="1400" dirty="0" smtClean="0"/>
              <a:t>58 </a:t>
            </a:r>
            <a:r>
              <a:rPr lang="ru-RU" sz="1400" dirty="0" smtClean="0"/>
              <a:t>тыс.населения </a:t>
            </a:r>
            <a:r>
              <a:rPr lang="ru-RU" sz="1400" dirty="0" smtClean="0"/>
              <a:t>Советского района г. Макеевки в радиусе 25км.</a:t>
            </a:r>
          </a:p>
          <a:p>
            <a:pPr>
              <a:buFont typeface="Wingdings" pitchFamily="2" charset="2"/>
              <a:buChar char="ü"/>
            </a:pPr>
            <a:endParaRPr lang="ru-RU" sz="1400" dirty="0" smtClean="0"/>
          </a:p>
          <a:p>
            <a:pPr>
              <a:buFont typeface="Wingdings" pitchFamily="2" charset="2"/>
              <a:buChar char="ü"/>
            </a:pPr>
            <a:r>
              <a:rPr lang="ru-RU" sz="1400" dirty="0" smtClean="0"/>
              <a:t>Штатное расписание учреждения составляет 292,0 штатных единицы </a:t>
            </a:r>
          </a:p>
          <a:p>
            <a:pPr>
              <a:buFont typeface="Wingdings" pitchFamily="2" charset="2"/>
              <a:buChar char="ü"/>
            </a:pPr>
            <a:endParaRPr lang="ru-RU" sz="1400" dirty="0" smtClean="0"/>
          </a:p>
          <a:p>
            <a:pPr>
              <a:buFont typeface="Wingdings" pitchFamily="2" charset="2"/>
              <a:buChar char="ü"/>
            </a:pPr>
            <a:r>
              <a:rPr lang="ru-RU" sz="1400" dirty="0" smtClean="0"/>
              <a:t>Несмотря на </a:t>
            </a:r>
            <a:r>
              <a:rPr lang="ru-RU" sz="1400" dirty="0" err="1" smtClean="0"/>
              <a:t>недоукомплектованность</a:t>
            </a:r>
            <a:r>
              <a:rPr lang="ru-RU" sz="1400" dirty="0" smtClean="0"/>
              <a:t> </a:t>
            </a:r>
            <a:r>
              <a:rPr lang="ru-RU" sz="1400" dirty="0" smtClean="0"/>
              <a:t>кадрами  медицинское  обслуживание населения оказывается в полном объеме.</a:t>
            </a:r>
          </a:p>
          <a:p>
            <a:endParaRPr lang="ru-RU" sz="1400" dirty="0" smtClean="0"/>
          </a:p>
          <a:p>
            <a:pPr>
              <a:buFont typeface="Wingdings" pitchFamily="2" charset="2"/>
              <a:buChar char="ü"/>
            </a:pPr>
            <a:r>
              <a:rPr lang="ru-RU" sz="1400" dirty="0" smtClean="0"/>
              <a:t>Врачи и медицинские сестры занимают призовые места в конкурсах «Лучший по профессии» и «Лучшая медицинская сестра»</a:t>
            </a: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Преимущества работы</a:t>
            </a:r>
            <a:endParaRPr lang="ru-RU" dirty="0"/>
          </a:p>
        </p:txBody>
      </p:sp>
      <p:pic>
        <p:nvPicPr>
          <p:cNvPr id="6" name="Содержимое 3"/>
          <p:cNvPicPr>
            <a:picLocks noGrp="1"/>
          </p:cNvPicPr>
          <p:nvPr>
            <p:ph idx="1"/>
          </p:nvPr>
        </p:nvPicPr>
        <p:blipFill>
          <a:blip r:embed="rId2"/>
          <a:srcRect l="10264" t="18837" r="32971" b="20221"/>
          <a:stretch>
            <a:fillRect/>
          </a:stretch>
        </p:blipFill>
        <p:spPr bwMode="auto">
          <a:xfrm>
            <a:off x="1524000" y="4419600"/>
            <a:ext cx="56388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533400" y="1981200"/>
            <a:ext cx="75438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>
                <a:tab pos="1095375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Возможность постоянного </a:t>
            </a:r>
            <a:r>
              <a:rPr kumimoji="0" lang="ru-RU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профессионального развития.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>
                <a:tab pos="1095375" algn="l"/>
              </a:tabLst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>
                <a:tab pos="1095375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Карьерный рост и повышение квалификации.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>
                <a:tab pos="1095375" algn="l"/>
              </a:tabLst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tabLst>
                <a:tab pos="1095375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Конкурентоспособная заработная плата.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tabLst>
                <a:tab pos="1095375" algn="l"/>
              </a:tabLst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tabLst>
                <a:tab pos="1095375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Доплаты </a:t>
            </a:r>
            <a:r>
              <a:rPr lang="ru-RU" sz="1600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за оказание первичной медико-санитарной помощи, социальные выплаты.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tabLst>
                <a:tab pos="1095375" algn="l"/>
              </a:tabLst>
            </a:pPr>
            <a:r>
              <a:rPr lang="ru-RU" sz="1600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Ощущение, что вы делаете действительно важное дело.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>
                <a:tab pos="1095375" algn="l"/>
              </a:tabLst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145</TotalTime>
  <Words>186</Words>
  <PresentationFormat>Экран (4:3)</PresentationFormat>
  <Paragraphs>36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Поток</vt:lpstr>
      <vt:lpstr>ГОСУДАРСТВЕННОЕ БЮДЖЕТНОЕ УЧРЕЖДЕНИЕ  «ЦЕНТР ПЕРВИЧНОЙ МЕДИКО-САНИТАРНОЙ ПОМОЩИ №6 Г.МАКЕЕВКИ»</vt:lpstr>
      <vt:lpstr>Миссия  ГОСУДАРСТВЕННОГО БЮДЖЕТНОГО УЧРЕЖДЕНИЯ «ЦЕНТР ПЕРВИЧНОЙ МЕДИКО-САНИТАРНОЙ ПОМОЩИ №6 Г.МАКЕЕВКИ»</vt:lpstr>
      <vt:lpstr>Направления деятельности ГОСУДАРСТВЕННОГО БЮДЖЕТНОГО УЧРЕЖДЕНИЯ  «ЦЕНТР ПЕРВИЧНОЙ МЕДИКО-САНИТАРНОЙ ПОМОЩИ №6 Г.МАКЕЕВКИ»</vt:lpstr>
      <vt:lpstr>Факты о нас</vt:lpstr>
      <vt:lpstr>Преимущества работы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ГОСУДАРСТВЕННОЕ БЮДЖЕТНОЕ УЧРЕЖДЕНИЕ  «ЦЕНТР ПЕРВИЧНОЙ МЕДИКО-САНИТАРНОЙ ПОМОЩИ №6 Г.МАКЕЕВКИ»</dc:title>
  <cp:lastModifiedBy>Margarita</cp:lastModifiedBy>
  <cp:revision>18</cp:revision>
  <dcterms:modified xsi:type="dcterms:W3CDTF">2024-04-23T06:41:12Z</dcterms:modified>
</cp:coreProperties>
</file>