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60" r:id="rId3"/>
    <p:sldId id="261" r:id="rId4"/>
    <p:sldId id="284" r:id="rId5"/>
    <p:sldId id="272" r:id="rId6"/>
    <p:sldId id="285" r:id="rId7"/>
    <p:sldId id="273" r:id="rId8"/>
    <p:sldId id="274" r:id="rId9"/>
    <p:sldId id="275" r:id="rId10"/>
    <p:sldId id="276" r:id="rId11"/>
    <p:sldId id="277" r:id="rId12"/>
    <p:sldId id="262" r:id="rId13"/>
    <p:sldId id="280" r:id="rId14"/>
    <p:sldId id="269" r:id="rId15"/>
  </p:sldIdLst>
  <p:sldSz cx="12169775" cy="68405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69" autoAdjust="0"/>
  </p:normalViewPr>
  <p:slideViewPr>
    <p:cSldViewPr>
      <p:cViewPr varScale="1">
        <p:scale>
          <a:sx n="75" d="100"/>
          <a:sy n="75" d="100"/>
        </p:scale>
        <p:origin x="-438" y="-102"/>
      </p:cViewPr>
      <p:guideLst>
        <p:guide orient="horz" pos="2155"/>
        <p:guide pos="38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0CFEC-DE95-46D1-9D44-A25E82B3F55D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84D89-8CE5-43C4-BD7A-2993EB627C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5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84D89-8CE5-43C4-BD7A-2993EB627CA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15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84D89-8CE5-43C4-BD7A-2993EB627CA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944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79413" y="685800"/>
            <a:ext cx="609917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84D89-8CE5-43C4-BD7A-2993EB627CA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57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25001"/>
            <a:ext cx="10344309" cy="146628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876305"/>
            <a:ext cx="8518843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53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4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73939"/>
            <a:ext cx="2738199" cy="5836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9" y="273939"/>
            <a:ext cx="8011769" cy="5836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5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3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395679"/>
            <a:ext cx="10344309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899312"/>
            <a:ext cx="10344309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5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8489" y="1596126"/>
            <a:ext cx="5374984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6302" y="1596126"/>
            <a:ext cx="5374984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70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31204"/>
            <a:ext cx="537709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8489" y="2169337"/>
            <a:ext cx="537709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31204"/>
            <a:ext cx="5379210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2077" y="2169337"/>
            <a:ext cx="5379210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3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1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0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2355"/>
            <a:ext cx="4003772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8044" y="272355"/>
            <a:ext cx="6803242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31446"/>
            <a:ext cx="4003772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42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788377"/>
            <a:ext cx="730186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11215"/>
            <a:ext cx="730186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353671"/>
            <a:ext cx="730186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70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3939"/>
            <a:ext cx="10952798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96126"/>
            <a:ext cx="10952798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340166"/>
            <a:ext cx="283961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F9C92-C629-45C6-B675-841B3D9C5C72}" type="datetimeFigureOut">
              <a:rPr lang="ru-RU" smtClean="0"/>
              <a:t>22.09.2024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340166"/>
            <a:ext cx="3853762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340166"/>
            <a:ext cx="283961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82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Users\Профессор\Desktop\psikhoterapiya0-560x3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"/>
            <a:ext cx="12282363" cy="684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6016" y="-6275"/>
            <a:ext cx="12150330" cy="7145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400" b="1" dirty="0">
                <a:solidFill>
                  <a:srgbClr val="FFFF00"/>
                </a:solidFill>
              </a:rPr>
              <a:t>Федеральное государственное бюджетное образовательное учреждение высшего профессионального образования «Донецкий государственный медицинский университет имени М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Горького</a:t>
            </a:r>
            <a:r>
              <a:rPr lang="ru-RU" sz="2400" b="1" dirty="0">
                <a:solidFill>
                  <a:srgbClr val="FFFF00"/>
                </a:solidFill>
              </a:rPr>
              <a:t>» Министерства здравоохранения Российской Федерации, г. Донецк, </a:t>
            </a:r>
            <a:r>
              <a:rPr lang="ru-RU" sz="2400" b="1" dirty="0" smtClean="0">
                <a:solidFill>
                  <a:srgbClr val="FFFF00"/>
                </a:solidFill>
              </a:rPr>
              <a:t>РФ</a:t>
            </a:r>
            <a:endParaRPr lang="ru-RU" sz="4400" b="1" dirty="0" smtClean="0">
              <a:solidFill>
                <a:schemeClr val="bg1"/>
              </a:solidFill>
            </a:endParaRPr>
          </a:p>
          <a:p>
            <a:pPr algn="ctr">
              <a:lnSpc>
                <a:spcPts val="3500"/>
              </a:lnSpc>
            </a:pPr>
            <a:endParaRPr lang="ru-RU" sz="4000" b="1" dirty="0" smtClean="0">
              <a:solidFill>
                <a:srgbClr val="FFFF00"/>
              </a:solidFill>
            </a:endParaRPr>
          </a:p>
          <a:p>
            <a:pPr algn="ctr">
              <a:lnSpc>
                <a:spcPts val="3500"/>
              </a:lnSpc>
            </a:pPr>
            <a:endParaRPr lang="ru-RU" sz="40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Первичное воздействие </a:t>
            </a:r>
            <a:r>
              <a:rPr lang="ru-RU" sz="4000" b="1" dirty="0">
                <a:solidFill>
                  <a:srgbClr val="FFFF00"/>
                </a:solidFill>
              </a:rPr>
              <a:t>при посттравматическом стрессовом  расстройстве </a:t>
            </a:r>
            <a:r>
              <a:rPr lang="ru-RU" sz="4000" b="1" dirty="0" smtClean="0">
                <a:solidFill>
                  <a:srgbClr val="FFFF00"/>
                </a:solidFill>
              </a:rPr>
              <a:t>у </a:t>
            </a:r>
            <a:r>
              <a:rPr lang="ru-RU" sz="4000" b="1" dirty="0">
                <a:solidFill>
                  <a:srgbClr val="FFFF00"/>
                </a:solidFill>
              </a:rPr>
              <a:t>детей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ctr"/>
            <a:endParaRPr lang="en-US" sz="2000" b="1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dirty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r>
              <a:rPr lang="ru-RU" sz="2400" b="1" dirty="0" err="1" smtClean="0">
                <a:solidFill>
                  <a:srgbClr val="FFFF00"/>
                </a:solidFill>
              </a:rPr>
              <a:t>Титиевский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>
                <a:solidFill>
                  <a:srgbClr val="FFFF00"/>
                </a:solidFill>
              </a:rPr>
              <a:t>С.В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  <a:r>
              <a:rPr lang="ru-RU" sz="2000" b="1" dirty="0" smtClean="0">
                <a:solidFill>
                  <a:srgbClr val="FFFF00"/>
                </a:solidFill>
              </a:rPr>
              <a:t>, д.м.н., проф., </a:t>
            </a:r>
            <a:r>
              <a:rPr lang="ru-RU" sz="2000" b="1" dirty="0">
                <a:solidFill>
                  <a:srgbClr val="FFFF00"/>
                </a:solidFill>
              </a:rPr>
              <a:t>профессор кафедры психиатрии, медицинской психологии, </a:t>
            </a:r>
            <a:r>
              <a:rPr lang="ru-RU" sz="2000" b="1" dirty="0" err="1">
                <a:solidFill>
                  <a:srgbClr val="FFFF00"/>
                </a:solidFill>
              </a:rPr>
              <a:t>психосоматики</a:t>
            </a:r>
            <a:r>
              <a:rPr lang="ru-RU" sz="2000" b="1" dirty="0">
                <a:solidFill>
                  <a:srgbClr val="FFFF00"/>
                </a:solidFill>
              </a:rPr>
              <a:t> и психотерапии с лабораторией </a:t>
            </a:r>
            <a:r>
              <a:rPr lang="ru-RU" sz="2000" b="1" dirty="0" smtClean="0">
                <a:solidFill>
                  <a:srgbClr val="FFFF00"/>
                </a:solidFill>
              </a:rPr>
              <a:t>психического здоровья </a:t>
            </a:r>
            <a:endParaRPr lang="ru-RU" sz="2000" b="1" dirty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r>
              <a:rPr lang="ru-RU" sz="2400" b="1" dirty="0" smtClean="0">
                <a:solidFill>
                  <a:srgbClr val="FFFF00"/>
                </a:solidFill>
              </a:rPr>
              <a:t>Синявская </a:t>
            </a:r>
            <a:r>
              <a:rPr lang="ru-RU" sz="2400" b="1" dirty="0">
                <a:solidFill>
                  <a:srgbClr val="FFFF00"/>
                </a:solidFill>
              </a:rPr>
              <a:t>И.А</a:t>
            </a:r>
            <a:r>
              <a:rPr lang="ru-RU" sz="2000" b="1" dirty="0">
                <a:solidFill>
                  <a:srgbClr val="FFFF00"/>
                </a:solidFill>
              </a:rPr>
              <a:t>., </a:t>
            </a:r>
            <a:r>
              <a:rPr lang="ru-RU" sz="2000" b="1" dirty="0" smtClean="0">
                <a:solidFill>
                  <a:srgbClr val="FFFF00"/>
                </a:solidFill>
              </a:rPr>
              <a:t>аспирант кафедры </a:t>
            </a:r>
            <a:r>
              <a:rPr lang="ru-RU" sz="2000" b="1" dirty="0">
                <a:solidFill>
                  <a:srgbClr val="FFFF00"/>
                </a:solidFill>
              </a:rPr>
              <a:t>психиатрии, медицинской психологии, </a:t>
            </a:r>
            <a:r>
              <a:rPr lang="ru-RU" sz="2000" b="1" dirty="0" err="1">
                <a:solidFill>
                  <a:srgbClr val="FFFF00"/>
                </a:solidFill>
              </a:rPr>
              <a:t>психосоматики</a:t>
            </a:r>
            <a:r>
              <a:rPr lang="ru-RU" sz="2000" b="1" dirty="0">
                <a:solidFill>
                  <a:srgbClr val="FFFF00"/>
                </a:solidFill>
              </a:rPr>
              <a:t> и психотерапии с лабораторией психического здоровья 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r>
              <a:rPr lang="ru-RU" sz="2400" b="1" dirty="0" smtClean="0">
                <a:solidFill>
                  <a:srgbClr val="FFFF00"/>
                </a:solidFill>
              </a:rPr>
              <a:t>Гашкова </a:t>
            </a:r>
            <a:r>
              <a:rPr lang="ru-RU" sz="2400" b="1" dirty="0">
                <a:solidFill>
                  <a:srgbClr val="FFFF00"/>
                </a:solidFill>
              </a:rPr>
              <a:t>Л.А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>
                <a:solidFill>
                  <a:srgbClr val="FFFF00"/>
                </a:solidFill>
              </a:rPr>
              <a:t>к.м.н., доцент, </a:t>
            </a:r>
            <a:r>
              <a:rPr lang="ru-RU" sz="2000" b="1" dirty="0" smtClean="0">
                <a:solidFill>
                  <a:srgbClr val="FFFF00"/>
                </a:solidFill>
              </a:rPr>
              <a:t>доцент </a:t>
            </a:r>
            <a:r>
              <a:rPr lang="ru-RU" sz="2000" b="1" dirty="0">
                <a:solidFill>
                  <a:srgbClr val="FFFF00"/>
                </a:solidFill>
              </a:rPr>
              <a:t>кафедры психиатрии, медицинской психологии, </a:t>
            </a:r>
            <a:r>
              <a:rPr lang="ru-RU" sz="2000" b="1" dirty="0" err="1">
                <a:solidFill>
                  <a:srgbClr val="FFFF00"/>
                </a:solidFill>
              </a:rPr>
              <a:t>психосоматики</a:t>
            </a:r>
            <a:r>
              <a:rPr lang="ru-RU" sz="2000" b="1" dirty="0">
                <a:solidFill>
                  <a:srgbClr val="FFFF00"/>
                </a:solidFill>
              </a:rPr>
              <a:t> и психотерапии с лабораторией психического здоровья 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pPr algn="ctr">
              <a:lnSpc>
                <a:spcPts val="2000"/>
              </a:lnSpc>
            </a:pPr>
            <a:r>
              <a:rPr lang="ru-RU" sz="2400" b="1" dirty="0" smtClean="0">
                <a:solidFill>
                  <a:srgbClr val="FFFF00"/>
                </a:solidFill>
              </a:rPr>
              <a:t>Побережная Н.В.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</a:rPr>
              <a:t>к.м.н., доцент </a:t>
            </a:r>
            <a:r>
              <a:rPr lang="ru-RU" sz="2000" b="1" dirty="0">
                <a:solidFill>
                  <a:srgbClr val="FFFF00"/>
                </a:solidFill>
              </a:rPr>
              <a:t>кафедры психиатрии, медицинской психологии, </a:t>
            </a:r>
            <a:r>
              <a:rPr lang="ru-RU" sz="2000" b="1" dirty="0" err="1">
                <a:solidFill>
                  <a:srgbClr val="FFFF00"/>
                </a:solidFill>
              </a:rPr>
              <a:t>психосоматики</a:t>
            </a:r>
            <a:r>
              <a:rPr lang="ru-RU" sz="2000" b="1" dirty="0">
                <a:solidFill>
                  <a:srgbClr val="FFFF00"/>
                </a:solidFill>
              </a:rPr>
              <a:t> и психотерапии с лабораторией психического здоровья </a:t>
            </a:r>
          </a:p>
          <a:p>
            <a:pPr algn="ctr">
              <a:lnSpc>
                <a:spcPts val="2000"/>
              </a:lnSpc>
            </a:pPr>
            <a:r>
              <a:rPr lang="ru-RU" sz="2400" b="1" dirty="0" smtClean="0">
                <a:solidFill>
                  <a:srgbClr val="FFFF00"/>
                </a:solidFill>
              </a:rPr>
              <a:t>Черепков </a:t>
            </a:r>
            <a:r>
              <a:rPr lang="ru-RU" sz="2400" b="1" dirty="0">
                <a:solidFill>
                  <a:srgbClr val="FFFF00"/>
                </a:solidFill>
              </a:rPr>
              <a:t>В.Н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  <a:r>
              <a:rPr lang="ru-RU" sz="2000" b="1" dirty="0" smtClean="0">
                <a:solidFill>
                  <a:srgbClr val="FFFF00"/>
                </a:solidFill>
              </a:rPr>
              <a:t>, к.м.н., доцент, </a:t>
            </a:r>
            <a:r>
              <a:rPr lang="ru-RU" sz="2000" b="1" dirty="0" smtClean="0">
                <a:solidFill>
                  <a:srgbClr val="FFFF00"/>
                </a:solidFill>
              </a:rPr>
              <a:t>доцент </a:t>
            </a:r>
            <a:r>
              <a:rPr lang="ru-RU" sz="2000" b="1" dirty="0">
                <a:solidFill>
                  <a:srgbClr val="FFFF00"/>
                </a:solidFill>
              </a:rPr>
              <a:t>кафедры психиатрии, медицинской психологии, </a:t>
            </a:r>
            <a:r>
              <a:rPr lang="ru-RU" sz="2000" b="1" dirty="0" err="1">
                <a:solidFill>
                  <a:srgbClr val="FFFF00"/>
                </a:solidFill>
              </a:rPr>
              <a:t>психосоматики</a:t>
            </a:r>
            <a:r>
              <a:rPr lang="ru-RU" sz="2000" b="1" dirty="0">
                <a:solidFill>
                  <a:srgbClr val="FFFF00"/>
                </a:solidFill>
              </a:rPr>
              <a:t> и психотерапии с лабораторией психического здоровья </a:t>
            </a:r>
          </a:p>
        </p:txBody>
      </p:sp>
    </p:spTree>
    <p:extLst>
      <p:ext uri="{BB962C8B-B14F-4D97-AF65-F5344CB8AC3E}">
        <p14:creationId xmlns:p14="http://schemas.microsoft.com/office/powerpoint/2010/main" val="16934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203" y="69454"/>
            <a:ext cx="1185718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Когда безопасность пациента была обеспечена, спокойный, сострадательный подход проецировал беспокойство и любопытство, регулировал как ребенка, так и интервьюера и переосмысливал ситуацию как менее угрожающую.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Больному </a:t>
            </a:r>
            <a:r>
              <a:rPr lang="ru-RU" sz="2400" dirty="0">
                <a:solidFill>
                  <a:srgbClr val="002060"/>
                </a:solidFill>
              </a:rPr>
              <a:t>предложили еду.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Стратегическое </a:t>
            </a:r>
            <a:r>
              <a:rPr lang="ru-RU" sz="2400" dirty="0">
                <a:solidFill>
                  <a:srgbClr val="002060"/>
                </a:solidFill>
              </a:rPr>
              <a:t>молчание взрослого и </a:t>
            </a:r>
            <a:r>
              <a:rPr lang="ru-RU" sz="2400" dirty="0" err="1">
                <a:solidFill>
                  <a:srgbClr val="002060"/>
                </a:solidFill>
              </a:rPr>
              <a:t>нереагирование</a:t>
            </a:r>
            <a:r>
              <a:rPr lang="ru-RU" sz="2400" dirty="0">
                <a:solidFill>
                  <a:srgbClr val="002060"/>
                </a:solidFill>
              </a:rPr>
              <a:t> на антисоциальное поведение позволяли избегать обратного связывания с циклом </a:t>
            </a:r>
            <a:r>
              <a:rPr lang="ru-RU" sz="2400" dirty="0" smtClean="0">
                <a:solidFill>
                  <a:srgbClr val="002060"/>
                </a:solidFill>
              </a:rPr>
              <a:t>конфликта.</a:t>
            </a:r>
            <a:r>
              <a:rPr lang="ru-RU" sz="2400" baseline="30000" dirty="0" smtClean="0">
                <a:solidFill>
                  <a:srgbClr val="002060"/>
                </a:solidFill>
              </a:rPr>
              <a:t>1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Ровное </a:t>
            </a:r>
            <a:r>
              <a:rPr lang="ru-RU" sz="2400" dirty="0">
                <a:solidFill>
                  <a:srgbClr val="002060"/>
                </a:solidFill>
              </a:rPr>
              <a:t>дыхание помогло </a:t>
            </a:r>
            <a:r>
              <a:rPr lang="ru-RU" sz="2400" dirty="0" smtClean="0">
                <a:solidFill>
                  <a:srgbClr val="002060"/>
                </a:solidFill>
              </a:rPr>
              <a:t>ребенку </a:t>
            </a:r>
            <a:r>
              <a:rPr lang="ru-RU" sz="2400" dirty="0">
                <a:solidFill>
                  <a:srgbClr val="002060"/>
                </a:solidFill>
              </a:rPr>
              <a:t>успокоить свои сильные эмоции.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Как </a:t>
            </a:r>
            <a:r>
              <a:rPr lang="ru-RU" sz="2400" dirty="0">
                <a:solidFill>
                  <a:srgbClr val="002060"/>
                </a:solidFill>
              </a:rPr>
              <a:t>только </a:t>
            </a:r>
            <a:r>
              <a:rPr lang="ru-RU" sz="2400" dirty="0" smtClean="0">
                <a:solidFill>
                  <a:srgbClr val="002060"/>
                </a:solidFill>
              </a:rPr>
              <a:t>поведение больного стало </a:t>
            </a:r>
            <a:r>
              <a:rPr lang="ru-RU" sz="2400" dirty="0">
                <a:solidFill>
                  <a:srgbClr val="002060"/>
                </a:solidFill>
              </a:rPr>
              <a:t>хоть немного </a:t>
            </a:r>
            <a:r>
              <a:rPr lang="ru-RU" sz="2400" dirty="0" smtClean="0">
                <a:solidFill>
                  <a:srgbClr val="002060"/>
                </a:solidFill>
              </a:rPr>
              <a:t>регулируемым </a:t>
            </a:r>
            <a:r>
              <a:rPr lang="ru-RU" sz="2400" dirty="0">
                <a:solidFill>
                  <a:srgbClr val="002060"/>
                </a:solidFill>
              </a:rPr>
              <a:t>– </a:t>
            </a:r>
            <a:r>
              <a:rPr lang="ru-RU" sz="2400" dirty="0">
                <a:solidFill>
                  <a:srgbClr val="002060"/>
                </a:solidFill>
              </a:rPr>
              <a:t>и ни минутой раньше </a:t>
            </a:r>
            <a:r>
              <a:rPr lang="ru-RU" sz="2400" dirty="0">
                <a:solidFill>
                  <a:srgbClr val="002060"/>
                </a:solidFill>
              </a:rPr>
              <a:t>– </a:t>
            </a:r>
            <a:r>
              <a:rPr lang="ru-RU" sz="2400" dirty="0">
                <a:solidFill>
                  <a:srgbClr val="002060"/>
                </a:solidFill>
              </a:rPr>
              <a:t>взрослый обратился к нему с простым сообщением, состоящим из трех частей: «Я понимаю, что ты очень зол, но </a:t>
            </a:r>
            <a:r>
              <a:rPr lang="ru-RU" sz="2400" dirty="0" smtClean="0">
                <a:solidFill>
                  <a:srgbClr val="002060"/>
                </a:solidFill>
              </a:rPr>
              <a:t>не </a:t>
            </a:r>
            <a:r>
              <a:rPr lang="ru-RU" sz="2400" dirty="0">
                <a:solidFill>
                  <a:srgbClr val="002060"/>
                </a:solidFill>
              </a:rPr>
              <a:t>знаю, на что ты так зол. Мне бы очень хотелось услышать, </a:t>
            </a:r>
            <a:r>
              <a:rPr lang="ru-RU" sz="2400" dirty="0" smtClean="0">
                <a:solidFill>
                  <a:srgbClr val="002060"/>
                </a:solidFill>
              </a:rPr>
              <a:t>что, с </a:t>
            </a:r>
            <a:r>
              <a:rPr lang="ru-RU" sz="2400" dirty="0">
                <a:solidFill>
                  <a:srgbClr val="002060"/>
                </a:solidFill>
              </a:rPr>
              <a:t>твоей точки </a:t>
            </a:r>
            <a:r>
              <a:rPr lang="ru-RU" sz="2400" dirty="0" smtClean="0">
                <a:solidFill>
                  <a:srgbClr val="002060"/>
                </a:solidFill>
              </a:rPr>
              <a:t>зрения, </a:t>
            </a:r>
            <a:r>
              <a:rPr lang="ru-RU" sz="2400" dirty="0">
                <a:solidFill>
                  <a:srgbClr val="002060"/>
                </a:solidFill>
              </a:rPr>
              <a:t>происходит».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Это </a:t>
            </a:r>
            <a:r>
              <a:rPr lang="ru-RU" sz="2400" dirty="0">
                <a:solidFill>
                  <a:srgbClr val="002060"/>
                </a:solidFill>
              </a:rPr>
              <a:t>заявление сразу же признало страдания </a:t>
            </a:r>
            <a:r>
              <a:rPr lang="ru-RU" sz="2400" dirty="0" smtClean="0">
                <a:solidFill>
                  <a:srgbClr val="002060"/>
                </a:solidFill>
              </a:rPr>
              <a:t>пациента, </a:t>
            </a:r>
            <a:r>
              <a:rPr lang="ru-RU" sz="2400" dirty="0">
                <a:solidFill>
                  <a:srgbClr val="002060"/>
                </a:solidFill>
              </a:rPr>
              <a:t>выразило потребность узнать больше и готовность попытаться </a:t>
            </a:r>
            <a:r>
              <a:rPr lang="ru-RU" sz="2400" dirty="0" smtClean="0">
                <a:solidFill>
                  <a:srgbClr val="002060"/>
                </a:solidFill>
              </a:rPr>
              <a:t>понять.</a:t>
            </a:r>
            <a:r>
              <a:rPr lang="ru-RU" sz="2400" baseline="30000" dirty="0" smtClean="0">
                <a:solidFill>
                  <a:srgbClr val="002060"/>
                </a:solidFill>
              </a:rPr>
              <a:t>2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Miller W.R., </a:t>
            </a:r>
            <a:r>
              <a:rPr lang="en-US" dirty="0" err="1">
                <a:solidFill>
                  <a:srgbClr val="002060"/>
                </a:solidFill>
              </a:rPr>
              <a:t>Rollnick</a:t>
            </a:r>
            <a:r>
              <a:rPr lang="en-US" dirty="0">
                <a:solidFill>
                  <a:srgbClr val="002060"/>
                </a:solidFill>
              </a:rPr>
              <a:t> S. Motivational Interviewing: Helping People Change. 3rd ed. Guilford Press; 2013.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Level 2: LSCI refresher course. Life Space Crisis Intervention. </a:t>
            </a:r>
            <a:r>
              <a:rPr lang="ru-RU" dirty="0">
                <a:solidFill>
                  <a:srgbClr val="002060"/>
                </a:solidFill>
              </a:rPr>
              <a:t>URL: </a:t>
            </a:r>
            <a:r>
              <a:rPr lang="en-US" dirty="0">
                <a:solidFill>
                  <a:srgbClr val="002060"/>
                </a:solidFill>
              </a:rPr>
              <a:t>https</a:t>
            </a:r>
            <a:r>
              <a:rPr lang="ru-RU" dirty="0">
                <a:solidFill>
                  <a:srgbClr val="002060"/>
                </a:solidFill>
              </a:rPr>
              <a:t>://</a:t>
            </a:r>
            <a:r>
              <a:rPr lang="en-US" dirty="0">
                <a:solidFill>
                  <a:srgbClr val="002060"/>
                </a:solidFill>
              </a:rPr>
              <a:t>www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en-US" dirty="0" err="1">
                <a:solidFill>
                  <a:srgbClr val="002060"/>
                </a:solidFill>
              </a:rPr>
              <a:t>lsci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en-US" dirty="0">
                <a:solidFill>
                  <a:srgbClr val="002060"/>
                </a:solidFill>
              </a:rPr>
              <a:t>org</a:t>
            </a:r>
            <a:r>
              <a:rPr lang="ru-RU" dirty="0">
                <a:solidFill>
                  <a:srgbClr val="002060"/>
                </a:solidFill>
              </a:rPr>
              <a:t>/</a:t>
            </a:r>
            <a:r>
              <a:rPr lang="en-US" dirty="0">
                <a:solidFill>
                  <a:srgbClr val="002060"/>
                </a:solidFill>
              </a:rPr>
              <a:t>modules</a:t>
            </a:r>
            <a:r>
              <a:rPr lang="ru-RU" dirty="0">
                <a:solidFill>
                  <a:srgbClr val="002060"/>
                </a:solidFill>
              </a:rPr>
              <a:t>/</a:t>
            </a:r>
            <a:r>
              <a:rPr lang="en-US" dirty="0">
                <a:solidFill>
                  <a:srgbClr val="002060"/>
                </a:solidFill>
              </a:rPr>
              <a:t>stage</a:t>
            </a:r>
            <a:r>
              <a:rPr lang="ru-RU" dirty="0">
                <a:solidFill>
                  <a:srgbClr val="002060"/>
                </a:solidFill>
              </a:rPr>
              <a:t>-1-</a:t>
            </a:r>
            <a:r>
              <a:rPr lang="en-US" dirty="0">
                <a:solidFill>
                  <a:srgbClr val="002060"/>
                </a:solidFill>
              </a:rPr>
              <a:t>drain</a:t>
            </a:r>
            <a:r>
              <a:rPr lang="ru-RU" dirty="0">
                <a:solidFill>
                  <a:srgbClr val="00206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off</a:t>
            </a:r>
            <a:r>
              <a:rPr lang="ru-RU" dirty="0">
                <a:solidFill>
                  <a:srgbClr val="002060"/>
                </a:solidFill>
              </a:rPr>
              <a:t>/ (дата обращения 19.09.2024).</a:t>
            </a:r>
          </a:p>
          <a:p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9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718" y="251917"/>
            <a:ext cx="11985079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r>
              <a:rPr lang="ru-RU" sz="2400" b="1" dirty="0">
                <a:solidFill>
                  <a:srgbClr val="002060"/>
                </a:solidFill>
              </a:rPr>
              <a:t>Утверждение и расширение прав и возможностей</a:t>
            </a:r>
          </a:p>
          <a:p>
            <a:pPr>
              <a:lnSpc>
                <a:spcPts val="21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1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Вопросы </a:t>
            </a:r>
            <a:r>
              <a:rPr lang="ru-RU" sz="2400" dirty="0">
                <a:solidFill>
                  <a:srgbClr val="002060"/>
                </a:solidFill>
              </a:rPr>
              <a:t>для консультаций в этом сценарии отделения неотложной помощи включали оценку безопасности и, если возможно, планирование безопасности дома и последующее взаимодействие с амбулаторной психиатрической помощью.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1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1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Следующее </a:t>
            </a:r>
            <a:r>
              <a:rPr lang="ru-RU" sz="2400" dirty="0">
                <a:solidFill>
                  <a:srgbClr val="002060"/>
                </a:solidFill>
              </a:rPr>
              <a:t>приглашение оформляло переход от отстраненности к пониманию и решениям: «Я могу сказать, что это серьезная ситуация для тебя. Она требует серьезного размышления о том, что будет тебе полезно</a:t>
            </a:r>
            <a:r>
              <a:rPr lang="ru-RU" sz="2400" dirty="0" smtClean="0">
                <a:solidFill>
                  <a:srgbClr val="002060"/>
                </a:solidFill>
              </a:rPr>
              <a:t>».</a:t>
            </a:r>
            <a:r>
              <a:rPr lang="ru-RU" sz="2400" baseline="30000" dirty="0" smtClean="0">
                <a:solidFill>
                  <a:srgbClr val="002060"/>
                </a:solidFill>
              </a:rPr>
              <a:t>1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ts val="21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ts val="21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Взрослый </a:t>
            </a:r>
            <a:r>
              <a:rPr lang="ru-RU" sz="2400" dirty="0">
                <a:solidFill>
                  <a:srgbClr val="002060"/>
                </a:solidFill>
              </a:rPr>
              <a:t>использовал рефлексивное слушание </a:t>
            </a:r>
            <a:r>
              <a:rPr lang="ru-RU" sz="2400" dirty="0" smtClean="0">
                <a:solidFill>
                  <a:srgbClr val="002060"/>
                </a:solidFill>
              </a:rPr>
              <a:t>(вербальное </a:t>
            </a:r>
            <a:r>
              <a:rPr lang="ru-RU" sz="2400" dirty="0">
                <a:solidFill>
                  <a:srgbClr val="002060"/>
                </a:solidFill>
              </a:rPr>
              <a:t>и </a:t>
            </a:r>
            <a:r>
              <a:rPr lang="ru-RU" sz="2400" dirty="0" smtClean="0">
                <a:solidFill>
                  <a:srgbClr val="002060"/>
                </a:solidFill>
              </a:rPr>
              <a:t>невербальное), </a:t>
            </a:r>
            <a:r>
              <a:rPr lang="ru-RU" sz="2400" dirty="0">
                <a:solidFill>
                  <a:srgbClr val="002060"/>
                </a:solidFill>
              </a:rPr>
              <a:t>намеренно и тонко формируя продуктивное общение, а также распознавая </a:t>
            </a:r>
            <a:r>
              <a:rPr lang="ru-RU" sz="2400" dirty="0" err="1">
                <a:solidFill>
                  <a:srgbClr val="002060"/>
                </a:solidFill>
              </a:rPr>
              <a:t>просоциальное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поведение.</a:t>
            </a:r>
            <a:r>
              <a:rPr lang="ru-RU" sz="2400" baseline="30000" dirty="0" smtClean="0">
                <a:solidFill>
                  <a:srgbClr val="002060"/>
                </a:solidFill>
              </a:rPr>
              <a:t>2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ts val="2100"/>
              </a:lnSpc>
            </a:pPr>
            <a:endParaRPr lang="ru-RU" sz="2400" dirty="0" smtClean="0"/>
          </a:p>
          <a:p>
            <a:pPr>
              <a:lnSpc>
                <a:spcPts val="21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Вместо </a:t>
            </a:r>
            <a:r>
              <a:rPr lang="ru-RU" sz="2400" dirty="0">
                <a:solidFill>
                  <a:srgbClr val="002060"/>
                </a:solidFill>
              </a:rPr>
              <a:t>того, чтобы играть на неадаптивных попытках п</a:t>
            </a:r>
            <a:r>
              <a:rPr lang="ru-RU" sz="2400" dirty="0" smtClean="0">
                <a:solidFill>
                  <a:srgbClr val="002060"/>
                </a:solidFill>
              </a:rPr>
              <a:t>ациента проецировать </a:t>
            </a:r>
            <a:r>
              <a:rPr lang="ru-RU" sz="2400" dirty="0">
                <a:solidFill>
                  <a:srgbClr val="002060"/>
                </a:solidFill>
              </a:rPr>
              <a:t>контроль над другими, взрослый подтвердил его способности и самоконтроль: «Хотя это и сложно, когда ты говоришь о подобной проблеме, из путаницы начинает появляется её смысл. Тебе удается с ней справиться</a:t>
            </a:r>
            <a:r>
              <a:rPr lang="ru-RU" sz="2400" dirty="0" smtClean="0">
                <a:solidFill>
                  <a:srgbClr val="002060"/>
                </a:solidFill>
              </a:rPr>
              <a:t>».</a:t>
            </a:r>
            <a:r>
              <a:rPr lang="ru-RU" sz="2400" baseline="30000" dirty="0" smtClean="0">
                <a:solidFill>
                  <a:srgbClr val="002060"/>
                </a:solidFill>
              </a:rPr>
              <a:t>1</a:t>
            </a:r>
          </a:p>
          <a:p>
            <a:endParaRPr lang="ru-RU" sz="2400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Level 2: LSCI refresher course. Life Space Crisis Intervention. </a:t>
            </a:r>
            <a:r>
              <a:rPr lang="ru-RU" dirty="0">
                <a:solidFill>
                  <a:srgbClr val="002060"/>
                </a:solidFill>
              </a:rPr>
              <a:t>URL: </a:t>
            </a:r>
            <a:r>
              <a:rPr lang="en-US" dirty="0">
                <a:solidFill>
                  <a:srgbClr val="002060"/>
                </a:solidFill>
              </a:rPr>
              <a:t>https</a:t>
            </a:r>
            <a:r>
              <a:rPr lang="ru-RU" dirty="0">
                <a:solidFill>
                  <a:srgbClr val="002060"/>
                </a:solidFill>
              </a:rPr>
              <a:t>://</a:t>
            </a:r>
            <a:r>
              <a:rPr lang="en-US" dirty="0">
                <a:solidFill>
                  <a:srgbClr val="002060"/>
                </a:solidFill>
              </a:rPr>
              <a:t>www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en-US" dirty="0" err="1">
                <a:solidFill>
                  <a:srgbClr val="002060"/>
                </a:solidFill>
              </a:rPr>
              <a:t>lsci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en-US" dirty="0">
                <a:solidFill>
                  <a:srgbClr val="002060"/>
                </a:solidFill>
              </a:rPr>
              <a:t>org</a:t>
            </a:r>
            <a:r>
              <a:rPr lang="ru-RU" dirty="0">
                <a:solidFill>
                  <a:srgbClr val="002060"/>
                </a:solidFill>
              </a:rPr>
              <a:t>/</a:t>
            </a:r>
            <a:r>
              <a:rPr lang="en-US" dirty="0">
                <a:solidFill>
                  <a:srgbClr val="002060"/>
                </a:solidFill>
              </a:rPr>
              <a:t>modules</a:t>
            </a:r>
            <a:r>
              <a:rPr lang="ru-RU" dirty="0">
                <a:solidFill>
                  <a:srgbClr val="002060"/>
                </a:solidFill>
              </a:rPr>
              <a:t>/</a:t>
            </a:r>
            <a:r>
              <a:rPr lang="en-US" dirty="0">
                <a:solidFill>
                  <a:srgbClr val="002060"/>
                </a:solidFill>
              </a:rPr>
              <a:t>stage</a:t>
            </a:r>
            <a:r>
              <a:rPr lang="ru-RU" dirty="0">
                <a:solidFill>
                  <a:srgbClr val="002060"/>
                </a:solidFill>
              </a:rPr>
              <a:t>-1-</a:t>
            </a:r>
            <a:r>
              <a:rPr lang="en-US" dirty="0">
                <a:solidFill>
                  <a:srgbClr val="002060"/>
                </a:solidFill>
              </a:rPr>
              <a:t>drain</a:t>
            </a:r>
            <a:r>
              <a:rPr lang="ru-RU" dirty="0">
                <a:solidFill>
                  <a:srgbClr val="00206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off</a:t>
            </a:r>
            <a:r>
              <a:rPr lang="ru-RU" dirty="0">
                <a:solidFill>
                  <a:srgbClr val="002060"/>
                </a:solidFill>
              </a:rPr>
              <a:t>/ (дата обращения 19.09.2024).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Miller W.R., </a:t>
            </a:r>
            <a:r>
              <a:rPr lang="en-US" dirty="0" err="1">
                <a:solidFill>
                  <a:srgbClr val="002060"/>
                </a:solidFill>
              </a:rPr>
              <a:t>Rollnick</a:t>
            </a:r>
            <a:r>
              <a:rPr lang="en-US" dirty="0">
                <a:solidFill>
                  <a:srgbClr val="002060"/>
                </a:solidFill>
              </a:rPr>
              <a:t> S. Motivational Interviewing: Helping People Change. 3rd ed. Guilford Press; 2013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994" y="0"/>
            <a:ext cx="119602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Использование </a:t>
            </a:r>
            <a:r>
              <a:rPr lang="ru-RU" sz="3000" b="1" dirty="0" err="1">
                <a:solidFill>
                  <a:srgbClr val="002060"/>
                </a:solidFill>
              </a:rPr>
              <a:t>нейропластичности</a:t>
            </a:r>
            <a:r>
              <a:rPr lang="ru-RU" sz="3000" b="1" dirty="0">
                <a:solidFill>
                  <a:srgbClr val="002060"/>
                </a:solidFill>
              </a:rPr>
              <a:t> и </a:t>
            </a:r>
            <a:r>
              <a:rPr lang="ru-RU" sz="3000" b="1" dirty="0" err="1">
                <a:solidFill>
                  <a:srgbClr val="002060"/>
                </a:solidFill>
              </a:rPr>
              <a:t>резилентности</a:t>
            </a:r>
            <a:r>
              <a:rPr lang="ru-RU" sz="3000" b="1" dirty="0">
                <a:solidFill>
                  <a:srgbClr val="002060"/>
                </a:solidFill>
              </a:rPr>
              <a:t> начинается со взрослыми</a:t>
            </a:r>
          </a:p>
          <a:p>
            <a:endParaRPr lang="ru-RU" sz="3000" b="1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Большинство </a:t>
            </a:r>
            <a:r>
              <a:rPr lang="ru-RU" sz="3000" dirty="0">
                <a:solidFill>
                  <a:srgbClr val="002060"/>
                </a:solidFill>
              </a:rPr>
              <a:t>вмешательств, ориентированных на молодежь, непосредственно сосредоточены на изменении проблемного и шаблонного поведения </a:t>
            </a:r>
            <a:r>
              <a:rPr lang="ru-RU" sz="3000" dirty="0" smtClean="0">
                <a:solidFill>
                  <a:srgbClr val="002060"/>
                </a:solidFill>
              </a:rPr>
              <a:t>детей.</a:t>
            </a:r>
            <a:r>
              <a:rPr lang="ru-RU" sz="3000" baseline="30000" dirty="0" smtClean="0">
                <a:solidFill>
                  <a:srgbClr val="002060"/>
                </a:solidFill>
              </a:rPr>
              <a:t>1</a:t>
            </a:r>
            <a:r>
              <a:rPr lang="ru-RU" sz="30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Хотя </a:t>
            </a:r>
            <a:r>
              <a:rPr lang="ru-RU" sz="3000" dirty="0">
                <a:solidFill>
                  <a:srgbClr val="002060"/>
                </a:solidFill>
              </a:rPr>
              <a:t>это и естественный рефлекс исправления, данный состязательный подход в лучшем случае близорук, а в худшем случае закрепляет проблемное поведение, что приводит к </a:t>
            </a:r>
            <a:r>
              <a:rPr lang="ru-RU" sz="3000" dirty="0" err="1">
                <a:solidFill>
                  <a:srgbClr val="002060"/>
                </a:solidFill>
              </a:rPr>
              <a:t>контртерапевтическим</a:t>
            </a:r>
            <a:r>
              <a:rPr lang="ru-RU" sz="3000" dirty="0">
                <a:solidFill>
                  <a:srgbClr val="002060"/>
                </a:solidFill>
              </a:rPr>
              <a:t> эффектам и дальнейшему недоверию к детям-пациентам с ПТСР и другим молодым людям с травматическим анамнезом.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Эффективные </a:t>
            </a:r>
            <a:r>
              <a:rPr lang="ru-RU" sz="3000" dirty="0">
                <a:solidFill>
                  <a:srgbClr val="002060"/>
                </a:solidFill>
              </a:rPr>
              <a:t>изменения начинаются со взрослыми. </a:t>
            </a:r>
            <a:endParaRPr lang="ru-RU" sz="3000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Level 2: LSCI refresher course. Life Space Crisis Intervention. </a:t>
            </a:r>
            <a:r>
              <a:rPr lang="ru-RU" dirty="0">
                <a:solidFill>
                  <a:srgbClr val="002060"/>
                </a:solidFill>
              </a:rPr>
              <a:t>URL: </a:t>
            </a:r>
            <a:r>
              <a:rPr lang="en-US" dirty="0">
                <a:solidFill>
                  <a:srgbClr val="002060"/>
                </a:solidFill>
              </a:rPr>
              <a:t>https</a:t>
            </a:r>
            <a:r>
              <a:rPr lang="ru-RU" dirty="0">
                <a:solidFill>
                  <a:srgbClr val="002060"/>
                </a:solidFill>
              </a:rPr>
              <a:t>://</a:t>
            </a:r>
            <a:r>
              <a:rPr lang="en-US" dirty="0">
                <a:solidFill>
                  <a:srgbClr val="002060"/>
                </a:solidFill>
              </a:rPr>
              <a:t>www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en-US" dirty="0" err="1">
                <a:solidFill>
                  <a:srgbClr val="002060"/>
                </a:solidFill>
              </a:rPr>
              <a:t>lsci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en-US" dirty="0">
                <a:solidFill>
                  <a:srgbClr val="002060"/>
                </a:solidFill>
              </a:rPr>
              <a:t>org</a:t>
            </a:r>
            <a:r>
              <a:rPr lang="ru-RU" dirty="0">
                <a:solidFill>
                  <a:srgbClr val="002060"/>
                </a:solidFill>
              </a:rPr>
              <a:t>/</a:t>
            </a:r>
            <a:r>
              <a:rPr lang="en-US" dirty="0">
                <a:solidFill>
                  <a:srgbClr val="002060"/>
                </a:solidFill>
              </a:rPr>
              <a:t>modules</a:t>
            </a:r>
            <a:r>
              <a:rPr lang="ru-RU" dirty="0">
                <a:solidFill>
                  <a:srgbClr val="002060"/>
                </a:solidFill>
              </a:rPr>
              <a:t>/</a:t>
            </a:r>
            <a:r>
              <a:rPr lang="en-US" dirty="0">
                <a:solidFill>
                  <a:srgbClr val="002060"/>
                </a:solidFill>
              </a:rPr>
              <a:t>stage</a:t>
            </a:r>
            <a:r>
              <a:rPr lang="ru-RU" dirty="0">
                <a:solidFill>
                  <a:srgbClr val="002060"/>
                </a:solidFill>
              </a:rPr>
              <a:t>-1-</a:t>
            </a:r>
            <a:r>
              <a:rPr lang="en-US" dirty="0">
                <a:solidFill>
                  <a:srgbClr val="002060"/>
                </a:solidFill>
              </a:rPr>
              <a:t>drain</a:t>
            </a:r>
            <a:r>
              <a:rPr lang="ru-RU" dirty="0">
                <a:solidFill>
                  <a:srgbClr val="00206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off</a:t>
            </a:r>
            <a:r>
              <a:rPr lang="ru-RU" dirty="0">
                <a:solidFill>
                  <a:srgbClr val="002060"/>
                </a:solidFill>
              </a:rPr>
              <a:t>/ (дата обращения 19.09.2024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2. Image illustrating the process of developing a positive mindset: gratitude, self-care, positive environment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8821" y="539949"/>
            <a:ext cx="118617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Ребенок </a:t>
            </a:r>
            <a:r>
              <a:rPr lang="ru-RU" sz="3600" dirty="0">
                <a:solidFill>
                  <a:srgbClr val="002060"/>
                </a:solidFill>
              </a:rPr>
              <a:t>не испытывал недостатка в </a:t>
            </a:r>
            <a:r>
              <a:rPr lang="ru-RU" sz="3600" dirty="0" smtClean="0">
                <a:solidFill>
                  <a:srgbClr val="002060"/>
                </a:solidFill>
              </a:rPr>
              <a:t>«жизненном материале» </a:t>
            </a:r>
            <a:r>
              <a:rPr lang="ru-RU" sz="3600" dirty="0">
                <a:solidFill>
                  <a:srgbClr val="002060"/>
                </a:solidFill>
              </a:rPr>
              <a:t>для взаимодействия и общения. </a:t>
            </a:r>
            <a:endParaRPr lang="ru-RU" sz="3600" dirty="0" smtClean="0">
              <a:solidFill>
                <a:srgbClr val="002060"/>
              </a:solidFill>
            </a:endParaRPr>
          </a:p>
          <a:p>
            <a:r>
              <a:rPr lang="ru-RU" sz="3600" dirty="0" smtClean="0">
                <a:solidFill>
                  <a:srgbClr val="002060"/>
                </a:solidFill>
              </a:rPr>
              <a:t>Мягкий </a:t>
            </a:r>
            <a:r>
              <a:rPr lang="ru-RU" sz="3600" dirty="0">
                <a:solidFill>
                  <a:srgbClr val="002060"/>
                </a:solidFill>
              </a:rPr>
              <a:t>стиль воздействия не только позволил разработать план безопасности, но также выявил основные проблемы, лежащие в основе его тревожного поведения, открыв путь для будущей амбулаторной работы.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Когда родитель вернулся в палату, интервьюер смоделировал для семьи уравновешенное общение, нейтралитет по отношению к провокациям, селективную и </a:t>
            </a:r>
            <a:r>
              <a:rPr lang="ru-RU" sz="3600" dirty="0" err="1">
                <a:solidFill>
                  <a:srgbClr val="002060"/>
                </a:solidFill>
              </a:rPr>
              <a:t>просоциальную</a:t>
            </a:r>
            <a:r>
              <a:rPr lang="ru-RU" sz="3600" dirty="0">
                <a:solidFill>
                  <a:srgbClr val="002060"/>
                </a:solidFill>
              </a:rPr>
              <a:t> рефлексию и искреннее поощрение. </a:t>
            </a:r>
          </a:p>
        </p:txBody>
      </p:sp>
    </p:spTree>
    <p:extLst>
      <p:ext uri="{BB962C8B-B14F-4D97-AF65-F5344CB8AC3E}">
        <p14:creationId xmlns:p14="http://schemas.microsoft.com/office/powerpoint/2010/main" val="167021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Users\Профессор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69775" cy="684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1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0584" y="139602"/>
            <a:ext cx="11739191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Оценка </a:t>
            </a:r>
            <a:r>
              <a:rPr lang="ru-RU" sz="2800" b="1" dirty="0" smtClean="0">
                <a:solidFill>
                  <a:srgbClr val="002060"/>
                </a:solidFill>
              </a:rPr>
              <a:t>посттравматического стрессового расстройства (ПТСР) </a:t>
            </a:r>
            <a:r>
              <a:rPr lang="ru-RU" sz="2800" b="1" dirty="0">
                <a:solidFill>
                  <a:srgbClr val="002060"/>
                </a:solidFill>
              </a:rPr>
              <a:t>у молодежи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Возникновение </a:t>
            </a:r>
            <a:r>
              <a:rPr lang="ru-RU" sz="2800" dirty="0">
                <a:solidFill>
                  <a:srgbClr val="002060"/>
                </a:solidFill>
              </a:rPr>
              <a:t>ПТСР у взрослых, критерий А, состоит из переживания фактически наступающей или угрожающей смерти, тяжелой травмы или сексуального насилия. </a:t>
            </a:r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Однако </a:t>
            </a:r>
            <a:r>
              <a:rPr lang="ru-RU" sz="2800" dirty="0">
                <a:solidFill>
                  <a:srgbClr val="002060"/>
                </a:solidFill>
              </a:rPr>
              <a:t>у детей и подростков симптомы ПТСР, как известно, возникают после таких травм, как издевательства (</a:t>
            </a:r>
            <a:r>
              <a:rPr lang="ru-RU" sz="2800" dirty="0" err="1">
                <a:solidFill>
                  <a:srgbClr val="002060"/>
                </a:solidFill>
              </a:rPr>
              <a:t>буллинг</a:t>
            </a:r>
            <a:r>
              <a:rPr lang="ru-RU" sz="2800" dirty="0">
                <a:solidFill>
                  <a:srgbClr val="002060"/>
                </a:solidFill>
              </a:rPr>
              <a:t>), незапланированная беременность, насильственная разлука с опекунами, ожидаемая смерть, романтическое отвержение, расовая дискриминация, стихийное бедствие и травматическое воздействие средств массовой </a:t>
            </a:r>
            <a:r>
              <a:rPr lang="ru-RU" sz="2800" dirty="0" smtClean="0">
                <a:solidFill>
                  <a:srgbClr val="002060"/>
                </a:solidFill>
              </a:rPr>
              <a:t>информации.</a:t>
            </a:r>
            <a:r>
              <a:rPr lang="ru-RU" sz="2800" baseline="30000" dirty="0" smtClean="0">
                <a:solidFill>
                  <a:srgbClr val="002060"/>
                </a:solidFill>
              </a:rPr>
              <a:t>1</a:t>
            </a:r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2000" dirty="0" smtClean="0">
                <a:solidFill>
                  <a:srgbClr val="002060"/>
                </a:solidFill>
              </a:rPr>
              <a:t>1. </a:t>
            </a:r>
            <a:r>
              <a:rPr lang="en-US" sz="2000" dirty="0" smtClean="0">
                <a:solidFill>
                  <a:srgbClr val="002060"/>
                </a:solidFill>
              </a:rPr>
              <a:t>Russell </a:t>
            </a:r>
            <a:r>
              <a:rPr lang="en-US" sz="2000" dirty="0">
                <a:solidFill>
                  <a:srgbClr val="002060"/>
                </a:solidFill>
              </a:rPr>
              <a:t>J.D., </a:t>
            </a:r>
            <a:r>
              <a:rPr lang="en-US" sz="2000" dirty="0" err="1">
                <a:solidFill>
                  <a:srgbClr val="002060"/>
                </a:solidFill>
              </a:rPr>
              <a:t>Heyn</a:t>
            </a:r>
            <a:r>
              <a:rPr lang="en-US" sz="2000" dirty="0">
                <a:solidFill>
                  <a:srgbClr val="002060"/>
                </a:solidFill>
              </a:rPr>
              <a:t> S.A., </a:t>
            </a:r>
            <a:r>
              <a:rPr lang="en-US" sz="2000" dirty="0" err="1">
                <a:solidFill>
                  <a:srgbClr val="002060"/>
                </a:solidFill>
              </a:rPr>
              <a:t>Herringa</a:t>
            </a:r>
            <a:r>
              <a:rPr lang="en-US" sz="2000" dirty="0">
                <a:solidFill>
                  <a:srgbClr val="002060"/>
                </a:solidFill>
              </a:rPr>
              <a:t> R.J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Through a developmental lens: emerging insights to understand and treat pediatric PTSD. </a:t>
            </a:r>
            <a:r>
              <a:rPr lang="ru-RU" sz="2000" dirty="0" err="1" smtClean="0">
                <a:solidFill>
                  <a:srgbClr val="002060"/>
                </a:solidFill>
              </a:rPr>
              <a:t>Am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J </a:t>
            </a:r>
            <a:r>
              <a:rPr lang="ru-RU" sz="2000" dirty="0" err="1">
                <a:solidFill>
                  <a:srgbClr val="002060"/>
                </a:solidFill>
              </a:rPr>
              <a:t>Psychiatry</a:t>
            </a:r>
            <a:r>
              <a:rPr lang="ru-RU" sz="2000" dirty="0">
                <a:solidFill>
                  <a:srgbClr val="002060"/>
                </a:solidFill>
              </a:rPr>
              <a:t>. 2023;180(9):636-644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88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130" y="107901"/>
            <a:ext cx="11825645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Кроме того, 4 дополнительных домена, таких как интрузия, избегание, негативные мысли или настроение и чрезмерное возбуждение – критерии B-E, </a:t>
            </a:r>
            <a:r>
              <a:rPr lang="ru-RU" sz="3200" dirty="0" smtClean="0">
                <a:solidFill>
                  <a:srgbClr val="002060"/>
                </a:solidFill>
              </a:rPr>
              <a:t>соответственно</a:t>
            </a:r>
            <a:r>
              <a:rPr lang="en-US" sz="3200" dirty="0">
                <a:solidFill>
                  <a:srgbClr val="002060"/>
                </a:solidFill>
              </a:rPr>
              <a:t>,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– нелегко сопоставить с опытом детей младшего возраста, слишком незрелых, чтобы развить понимание собственных мыслей, чувств и поведения.</a:t>
            </a:r>
            <a:r>
              <a:rPr lang="ru-RU" sz="3200" baseline="30000" dirty="0">
                <a:solidFill>
                  <a:srgbClr val="002060"/>
                </a:solidFill>
              </a:rPr>
              <a:t>1 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endParaRPr lang="ru-RU" sz="3200" dirty="0" smtClean="0">
              <a:solidFill>
                <a:srgbClr val="002060"/>
              </a:solidFill>
            </a:endParaRPr>
          </a:p>
          <a:p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Различие </a:t>
            </a:r>
            <a:r>
              <a:rPr lang="ru-RU" sz="3200" dirty="0">
                <a:solidFill>
                  <a:srgbClr val="002060"/>
                </a:solidFill>
              </a:rPr>
              <a:t>между аберрантным усвоением угроз при </a:t>
            </a:r>
            <a:r>
              <a:rPr lang="ru-RU" sz="3200" dirty="0" smtClean="0">
                <a:solidFill>
                  <a:srgbClr val="002060"/>
                </a:solidFill>
              </a:rPr>
              <a:t>ПТСР, возникающем в раннем детстве и во взрослом возрасте, </a:t>
            </a:r>
            <a:r>
              <a:rPr lang="ru-RU" sz="3200" dirty="0">
                <a:solidFill>
                  <a:srgbClr val="002060"/>
                </a:solidFill>
              </a:rPr>
              <a:t>становится еще более отчетливым, если рассматривать его через призму динамических, развивающихся </a:t>
            </a:r>
            <a:r>
              <a:rPr lang="ru-RU" sz="3200" dirty="0" err="1">
                <a:solidFill>
                  <a:srgbClr val="002060"/>
                </a:solidFill>
              </a:rPr>
              <a:t>нейросетей</a:t>
            </a:r>
            <a:r>
              <a:rPr lang="ru-RU" sz="3200" dirty="0">
                <a:solidFill>
                  <a:srgbClr val="002060"/>
                </a:solidFill>
              </a:rPr>
              <a:t>. </a:t>
            </a:r>
            <a:endParaRPr lang="en-US" sz="3200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1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Russell J.D., </a:t>
            </a:r>
            <a:r>
              <a:rPr lang="en-US" dirty="0" err="1">
                <a:solidFill>
                  <a:srgbClr val="002060"/>
                </a:solidFill>
              </a:rPr>
              <a:t>Heyn</a:t>
            </a:r>
            <a:r>
              <a:rPr lang="en-US" dirty="0">
                <a:solidFill>
                  <a:srgbClr val="002060"/>
                </a:solidFill>
              </a:rPr>
              <a:t> S.A., </a:t>
            </a:r>
            <a:r>
              <a:rPr lang="en-US" dirty="0" err="1">
                <a:solidFill>
                  <a:srgbClr val="002060"/>
                </a:solidFill>
              </a:rPr>
              <a:t>Herringa</a:t>
            </a:r>
            <a:r>
              <a:rPr lang="en-US" dirty="0">
                <a:solidFill>
                  <a:srgbClr val="002060"/>
                </a:solidFill>
              </a:rPr>
              <a:t> R.J.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Through a developmental lens: emerging insights to understand and treat pediatric PTSD. </a:t>
            </a:r>
            <a:r>
              <a:rPr lang="ru-RU" dirty="0" err="1">
                <a:solidFill>
                  <a:srgbClr val="002060"/>
                </a:solidFill>
              </a:rPr>
              <a:t>Am</a:t>
            </a:r>
            <a:r>
              <a:rPr lang="ru-RU" dirty="0">
                <a:solidFill>
                  <a:srgbClr val="002060"/>
                </a:solidFill>
              </a:rPr>
              <a:t> J </a:t>
            </a:r>
            <a:r>
              <a:rPr lang="ru-RU" dirty="0" err="1">
                <a:solidFill>
                  <a:srgbClr val="002060"/>
                </a:solidFill>
              </a:rPr>
              <a:t>Psychiatry</a:t>
            </a:r>
            <a:r>
              <a:rPr lang="ru-RU" dirty="0">
                <a:solidFill>
                  <a:srgbClr val="002060"/>
                </a:solidFill>
              </a:rPr>
              <a:t>. 2023;180(9):636-644.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8063" y="107901"/>
            <a:ext cx="11831935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В то время как повышенная бдительность (</a:t>
            </a:r>
            <a:r>
              <a:rPr lang="ru-RU" sz="3200" dirty="0" err="1">
                <a:solidFill>
                  <a:srgbClr val="002060"/>
                </a:solidFill>
              </a:rPr>
              <a:t>гипервигилитет</a:t>
            </a:r>
            <a:r>
              <a:rPr lang="ru-RU" sz="3200" dirty="0">
                <a:solidFill>
                  <a:srgbClr val="002060"/>
                </a:solidFill>
              </a:rPr>
              <a:t>) и чувство укороченного будущего являются «центральными» симптомами, оказывающими огромное влияние на все остальные, как у подростков, так и у взрослых, у детей в качестве центральных проявляются симптомы избегания активности, а также физиологической реактивности.</a:t>
            </a:r>
            <a:r>
              <a:rPr lang="ru-RU" sz="3200" baseline="30000" dirty="0">
                <a:solidFill>
                  <a:srgbClr val="002060"/>
                </a:solidFill>
              </a:rPr>
              <a:t>1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endParaRPr lang="ru-RU" sz="3200" dirty="0" smtClean="0">
              <a:solidFill>
                <a:srgbClr val="002060"/>
              </a:solidFill>
            </a:endParaRP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При </a:t>
            </a:r>
            <a:r>
              <a:rPr lang="ru-RU" sz="3200" dirty="0">
                <a:solidFill>
                  <a:srgbClr val="002060"/>
                </a:solidFill>
              </a:rPr>
              <a:t>затруднении идентификации медицинского персонала как безопасного, а не угрожающего, избегание </a:t>
            </a:r>
            <a:r>
              <a:rPr lang="ru-RU" sz="3200" dirty="0" smtClean="0">
                <a:solidFill>
                  <a:srgbClr val="002060"/>
                </a:solidFill>
              </a:rPr>
              <a:t>больным интервью становится </a:t>
            </a:r>
            <a:r>
              <a:rPr lang="ru-RU" sz="3200" dirty="0">
                <a:solidFill>
                  <a:srgbClr val="002060"/>
                </a:solidFill>
              </a:rPr>
              <a:t>проблемой при оценке экстренной </a:t>
            </a:r>
            <a:r>
              <a:rPr lang="ru-RU" sz="3200" dirty="0" smtClean="0">
                <a:solidFill>
                  <a:srgbClr val="002060"/>
                </a:solidFill>
              </a:rPr>
              <a:t>ситуации.</a:t>
            </a:r>
            <a:endParaRPr lang="en-US" sz="3200" dirty="0" smtClean="0">
              <a:solidFill>
                <a:srgbClr val="002060"/>
              </a:solidFill>
            </a:endParaRPr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1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r>
              <a:rPr lang="en-US" sz="2000" dirty="0">
                <a:solidFill>
                  <a:srgbClr val="002060"/>
                </a:solidFill>
              </a:rPr>
              <a:t>Russell J.D., </a:t>
            </a:r>
            <a:r>
              <a:rPr lang="en-US" sz="2000" dirty="0" err="1">
                <a:solidFill>
                  <a:srgbClr val="002060"/>
                </a:solidFill>
              </a:rPr>
              <a:t>Heyn</a:t>
            </a:r>
            <a:r>
              <a:rPr lang="en-US" sz="2000" dirty="0">
                <a:solidFill>
                  <a:srgbClr val="002060"/>
                </a:solidFill>
              </a:rPr>
              <a:t> S.A., </a:t>
            </a:r>
            <a:r>
              <a:rPr lang="en-US" sz="2000" dirty="0" err="1">
                <a:solidFill>
                  <a:srgbClr val="002060"/>
                </a:solidFill>
              </a:rPr>
              <a:t>Herringa</a:t>
            </a:r>
            <a:r>
              <a:rPr lang="en-US" sz="2000" dirty="0">
                <a:solidFill>
                  <a:srgbClr val="002060"/>
                </a:solidFill>
              </a:rPr>
              <a:t> R.J.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Through a developmental lens: emerging insights to understand and treat pediatric PTSD. </a:t>
            </a:r>
            <a:r>
              <a:rPr lang="ru-RU" sz="2000" dirty="0" err="1">
                <a:solidFill>
                  <a:srgbClr val="002060"/>
                </a:solidFill>
              </a:rPr>
              <a:t>Am</a:t>
            </a:r>
            <a:r>
              <a:rPr lang="ru-RU" sz="2000" dirty="0">
                <a:solidFill>
                  <a:srgbClr val="002060"/>
                </a:solidFill>
              </a:rPr>
              <a:t> J </a:t>
            </a:r>
            <a:r>
              <a:rPr lang="ru-RU" sz="2000" dirty="0" err="1">
                <a:solidFill>
                  <a:srgbClr val="002060"/>
                </a:solidFill>
              </a:rPr>
              <a:t>Psychiatry</a:t>
            </a:r>
            <a:r>
              <a:rPr lang="ru-RU" sz="2000" dirty="0">
                <a:solidFill>
                  <a:srgbClr val="002060"/>
                </a:solidFill>
              </a:rPr>
              <a:t>. 2023;180(9):636-644.</a:t>
            </a:r>
          </a:p>
          <a:p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9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6254" y="107901"/>
            <a:ext cx="11773519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002060"/>
                </a:solidFill>
              </a:rPr>
              <a:t>Травма-информированная помощь молодежи: вовлеченность, терпение, понимание</a:t>
            </a:r>
          </a:p>
          <a:p>
            <a:pPr>
              <a:lnSpc>
                <a:spcPts val="2000"/>
              </a:lnSpc>
            </a:pPr>
            <a:endParaRPr lang="ru-RU" sz="2000" dirty="0" smtClean="0">
              <a:solidFill>
                <a:srgbClr val="002060"/>
              </a:solidFill>
            </a:endParaRPr>
          </a:p>
          <a:p>
            <a:pPr>
              <a:lnSpc>
                <a:spcPts val="2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Руководствуясь </a:t>
            </a:r>
            <a:r>
              <a:rPr lang="ru-RU" sz="2000" dirty="0">
                <a:solidFill>
                  <a:srgbClr val="002060"/>
                </a:solidFill>
              </a:rPr>
              <a:t>принципами </a:t>
            </a:r>
            <a:r>
              <a:rPr lang="ru-RU" sz="2000" dirty="0" err="1">
                <a:solidFill>
                  <a:srgbClr val="002060"/>
                </a:solidFill>
              </a:rPr>
              <a:t>когнитивно</a:t>
            </a:r>
            <a:r>
              <a:rPr lang="ru-RU" sz="2000" dirty="0">
                <a:solidFill>
                  <a:srgbClr val="002060"/>
                </a:solidFill>
              </a:rPr>
              <a:t>-поведенческой терапии (КПТ) и основанной на цикле конфликта модели кризисного вмешательства в жизненном пространстве, работник психического здоровья может успешно провести вынужденное, «рыхлое» интервью с пациентом-ребенком с ПТСР в условиях отделения неотложной </a:t>
            </a:r>
            <a:r>
              <a:rPr lang="ru-RU" sz="2000" dirty="0" smtClean="0">
                <a:solidFill>
                  <a:srgbClr val="002060"/>
                </a:solidFill>
              </a:rPr>
              <a:t>помощи.</a:t>
            </a:r>
            <a:r>
              <a:rPr lang="ru-RU" sz="2000" baseline="30000" dirty="0" smtClean="0">
                <a:solidFill>
                  <a:srgbClr val="002060"/>
                </a:solidFill>
              </a:rPr>
              <a:t>1,2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ts val="2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Его вклад </a:t>
            </a:r>
            <a:r>
              <a:rPr lang="ru-RU" sz="2000" dirty="0">
                <a:solidFill>
                  <a:srgbClr val="002060"/>
                </a:solidFill>
              </a:rPr>
              <a:t>в разрядку или эскалацию </a:t>
            </a:r>
            <a:r>
              <a:rPr lang="ru-RU" sz="2000" dirty="0" smtClean="0">
                <a:solidFill>
                  <a:srgbClr val="002060"/>
                </a:solidFill>
              </a:rPr>
              <a:t>ситуации </a:t>
            </a:r>
            <a:r>
              <a:rPr lang="ru-RU" sz="2000" dirty="0">
                <a:solidFill>
                  <a:srgbClr val="002060"/>
                </a:solidFill>
              </a:rPr>
              <a:t>можно увидеть на </a:t>
            </a:r>
            <a:r>
              <a:rPr lang="ru-RU" sz="2000" dirty="0" smtClean="0">
                <a:solidFill>
                  <a:srgbClr val="002060"/>
                </a:solidFill>
              </a:rPr>
              <a:t>рисунке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endParaRPr lang="ru-RU" dirty="0"/>
          </a:p>
        </p:txBody>
      </p:sp>
      <p:pic>
        <p:nvPicPr>
          <p:cNvPr id="6" name="Рисунок 5" descr="F:\Users\Профессор\Desktop\Безымянный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87" y="2389505"/>
            <a:ext cx="3289300" cy="40744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428703" y="1995597"/>
            <a:ext cx="7741070" cy="529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</a:rPr>
              <a:t>Рисунок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i="1" dirty="0" smtClean="0">
                <a:solidFill>
                  <a:srgbClr val="002060"/>
                </a:solidFill>
              </a:rPr>
              <a:t>Смешанная </a:t>
            </a:r>
            <a:r>
              <a:rPr lang="ru-RU" sz="2000" i="1" dirty="0">
                <a:solidFill>
                  <a:srgbClr val="002060"/>
                </a:solidFill>
              </a:rPr>
              <a:t>модель конфликта КПТ и кризисного вмешательства в жизненном пространстве (</a:t>
            </a:r>
            <a:r>
              <a:rPr lang="ru-RU" sz="2000" i="1" dirty="0" smtClean="0">
                <a:solidFill>
                  <a:srgbClr val="002060"/>
                </a:solidFill>
              </a:rPr>
              <a:t>LCSI).</a:t>
            </a:r>
            <a:r>
              <a:rPr lang="ru-RU" sz="2000" baseline="30000" dirty="0" smtClean="0">
                <a:solidFill>
                  <a:srgbClr val="002060"/>
                </a:solidFill>
              </a:rPr>
              <a:t>3</a:t>
            </a:r>
            <a:r>
              <a:rPr lang="ru-RU" sz="2000" u="sng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Внешнее сплошное кольцо изображает цикл конфликта. При эскалации ребенок изо всех сил пытается получить доступ к мыслям и рефлекторно прибегает к неадаптивному избеганию и повторению предыдущего травматического опыта. Опытный, терпеливый интервьюер (Δ) помогает в регулировании посредством отвода, стратегической </a:t>
            </a:r>
            <a:r>
              <a:rPr lang="ru-RU" sz="2000" dirty="0" err="1">
                <a:solidFill>
                  <a:srgbClr val="002060"/>
                </a:solidFill>
              </a:rPr>
              <a:t>нереактивности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просоциальной</a:t>
            </a:r>
            <a:r>
              <a:rPr lang="ru-RU" sz="2000" dirty="0">
                <a:solidFill>
                  <a:srgbClr val="002060"/>
                </a:solidFill>
              </a:rPr>
              <a:t> рефлексии и подтверждения способностей ребенка. После регулирования у ребенка появляется больше доступа к мыслям, рассуждениям, решению проблем и, в конечном счете, обучению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en-US" sz="2000" dirty="0" smtClean="0">
              <a:solidFill>
                <a:srgbClr val="002060"/>
              </a:solidFill>
            </a:endParaRPr>
          </a:p>
          <a:p>
            <a:pPr>
              <a:lnSpc>
                <a:spcPts val="1000"/>
              </a:lnSpc>
            </a:pPr>
            <a:endParaRPr lang="ru-RU" sz="1600" dirty="0" smtClean="0"/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1</a:t>
            </a:r>
            <a:r>
              <a:rPr lang="en-US" sz="1600" dirty="0" smtClean="0">
                <a:solidFill>
                  <a:srgbClr val="002060"/>
                </a:solidFill>
              </a:rPr>
              <a:t>. </a:t>
            </a:r>
            <a:r>
              <a:rPr lang="en-US" sz="1600" dirty="0">
                <a:solidFill>
                  <a:srgbClr val="002060"/>
                </a:solidFill>
              </a:rPr>
              <a:t>Greenberger D., </a:t>
            </a:r>
            <a:r>
              <a:rPr lang="en-US" sz="1600" dirty="0" err="1">
                <a:solidFill>
                  <a:srgbClr val="002060"/>
                </a:solidFill>
              </a:rPr>
              <a:t>Padesky</a:t>
            </a:r>
            <a:r>
              <a:rPr lang="en-US" sz="1600" dirty="0">
                <a:solidFill>
                  <a:srgbClr val="002060"/>
                </a:solidFill>
              </a:rPr>
              <a:t> C. Mind over Mood. 2nd ed. Guilford Press; 2016.</a:t>
            </a:r>
            <a:endParaRPr lang="ru-RU" sz="16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002060"/>
                </a:solidFill>
              </a:rPr>
              <a:t>2</a:t>
            </a:r>
            <a:r>
              <a:rPr lang="en-US" sz="1600" dirty="0" smtClean="0">
                <a:solidFill>
                  <a:srgbClr val="002060"/>
                </a:solidFill>
              </a:rPr>
              <a:t>. </a:t>
            </a:r>
            <a:r>
              <a:rPr lang="en-US" sz="1600" dirty="0">
                <a:solidFill>
                  <a:srgbClr val="002060"/>
                </a:solidFill>
              </a:rPr>
              <a:t>Long N.J., Wood M.M., </a:t>
            </a:r>
            <a:r>
              <a:rPr lang="en-US" sz="1600" dirty="0" err="1">
                <a:solidFill>
                  <a:srgbClr val="002060"/>
                </a:solidFill>
              </a:rPr>
              <a:t>Fecser</a:t>
            </a:r>
            <a:r>
              <a:rPr lang="en-US" sz="1600" dirty="0">
                <a:solidFill>
                  <a:srgbClr val="002060"/>
                </a:solidFill>
              </a:rPr>
              <a:t> F.A., Whitson S. Talking with Students in Conflict. 3rd ed. Pro-Ed; 2021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rgbClr val="002060"/>
                </a:solidFill>
              </a:rPr>
              <a:t>3. </a:t>
            </a:r>
            <a:r>
              <a:rPr lang="en-US" sz="1600" dirty="0" err="1" smtClean="0">
                <a:solidFill>
                  <a:srgbClr val="002060"/>
                </a:solidFill>
              </a:rPr>
              <a:t>Hazarika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O.D., </a:t>
            </a:r>
            <a:r>
              <a:rPr lang="en-US" sz="1600" dirty="0" err="1" smtClean="0">
                <a:solidFill>
                  <a:srgbClr val="002060"/>
                </a:solidFill>
              </a:rPr>
              <a:t>Herringa</a:t>
            </a:r>
            <a:r>
              <a:rPr lang="en-US" sz="1600" dirty="0" smtClean="0">
                <a:solidFill>
                  <a:srgbClr val="002060"/>
                </a:solidFill>
              </a:rPr>
              <a:t> R.J. Tango without touching</a:t>
            </a:r>
            <a:r>
              <a:rPr lang="en-US" sz="1600" dirty="0">
                <a:solidFill>
                  <a:srgbClr val="002060"/>
                </a:solidFill>
              </a:rPr>
              <a:t>: </a:t>
            </a:r>
            <a:r>
              <a:rPr lang="en-US" sz="1600" dirty="0" smtClean="0">
                <a:solidFill>
                  <a:srgbClr val="002060"/>
                </a:solidFill>
              </a:rPr>
              <a:t>defusing pediatric </a:t>
            </a:r>
            <a:r>
              <a:rPr lang="en-US" sz="1600" dirty="0">
                <a:solidFill>
                  <a:srgbClr val="002060"/>
                </a:solidFill>
              </a:rPr>
              <a:t>PTSD in the </a:t>
            </a:r>
            <a:r>
              <a:rPr lang="en-US" sz="1600" dirty="0" smtClean="0">
                <a:solidFill>
                  <a:srgbClr val="002060"/>
                </a:solidFill>
              </a:rPr>
              <a:t>emergency department</a:t>
            </a:r>
            <a:r>
              <a:rPr lang="en-US" sz="1600" dirty="0">
                <a:solidFill>
                  <a:srgbClr val="002060"/>
                </a:solidFill>
              </a:rPr>
              <a:t>. Psychiatric Times. </a:t>
            </a:r>
            <a:r>
              <a:rPr lang="en-US" sz="1600" dirty="0" smtClean="0">
                <a:solidFill>
                  <a:srgbClr val="002060"/>
                </a:solidFill>
              </a:rPr>
              <a:t>2024;41(8</a:t>
            </a:r>
            <a:r>
              <a:rPr lang="en-US" sz="1600" dirty="0">
                <a:solidFill>
                  <a:srgbClr val="002060"/>
                </a:solidFill>
              </a:rPr>
              <a:t>):39-31.</a:t>
            </a:r>
            <a:endParaRPr lang="ru-RU" sz="1600" dirty="0">
              <a:solidFill>
                <a:srgbClr val="002060"/>
              </a:solidFill>
            </a:endParaRPr>
          </a:p>
          <a:p>
            <a:endParaRPr lang="ru-RU" sz="1600" dirty="0">
              <a:solidFill>
                <a:srgbClr val="002060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1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095" y="179909"/>
            <a:ext cx="11701511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>
                <a:solidFill>
                  <a:srgbClr val="002060"/>
                </a:solidFill>
              </a:rPr>
              <a:t>Кризисное вмешательство в жизненном пространстве (LSCI) — это основанная на работе головного мозга, травма-информированная, вербальная стратегия построения взаимоотношений, которая превращает кризисные ситуации в возможности обучения для молодых людей, демонстрирующих проблемное поведение. </a:t>
            </a:r>
            <a:endParaRPr lang="ru-RU" sz="3000" dirty="0" smtClean="0">
              <a:solidFill>
                <a:srgbClr val="002060"/>
              </a:solidFill>
            </a:endParaRPr>
          </a:p>
          <a:p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LSCI </a:t>
            </a:r>
            <a:r>
              <a:rPr lang="ru-RU" sz="3000" dirty="0">
                <a:solidFill>
                  <a:srgbClr val="002060"/>
                </a:solidFill>
              </a:rPr>
              <a:t>предоставляет педагогам, консультантам, социальным работникам, психологам, работникам по уходу за детьми и молодежью, родителям и другим оказывающим помощь взрослым систематический 6-этапный процесс перехода от стресса и конфликта к </a:t>
            </a:r>
            <a:r>
              <a:rPr lang="ru-RU" sz="3000" dirty="0" err="1">
                <a:solidFill>
                  <a:srgbClr val="002060"/>
                </a:solidFill>
              </a:rPr>
              <a:t>инсайту</a:t>
            </a:r>
            <a:r>
              <a:rPr lang="ru-RU" sz="3000" dirty="0">
                <a:solidFill>
                  <a:srgbClr val="002060"/>
                </a:solidFill>
              </a:rPr>
              <a:t> и долгосрочному изменению </a:t>
            </a:r>
            <a:r>
              <a:rPr lang="ru-RU" sz="3000" dirty="0" smtClean="0">
                <a:solidFill>
                  <a:srgbClr val="002060"/>
                </a:solidFill>
              </a:rPr>
              <a:t>поведения.</a:t>
            </a:r>
            <a:r>
              <a:rPr lang="ru-RU" sz="3000" baseline="30000" dirty="0" smtClean="0">
                <a:solidFill>
                  <a:srgbClr val="002060"/>
                </a:solidFill>
              </a:rPr>
              <a:t>1</a:t>
            </a:r>
            <a:r>
              <a:rPr lang="ru-RU" sz="3000" dirty="0" smtClean="0">
                <a:solidFill>
                  <a:srgbClr val="002060"/>
                </a:solidFill>
              </a:rPr>
              <a:t> 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rgbClr val="002060"/>
                </a:solidFill>
              </a:rPr>
              <a:t>1. </a:t>
            </a:r>
            <a:r>
              <a:rPr lang="en-US" sz="2000" dirty="0" smtClean="0">
                <a:solidFill>
                  <a:srgbClr val="002060"/>
                </a:solidFill>
              </a:rPr>
              <a:t>Level </a:t>
            </a:r>
            <a:r>
              <a:rPr lang="en-US" sz="2000" dirty="0">
                <a:solidFill>
                  <a:srgbClr val="002060"/>
                </a:solidFill>
              </a:rPr>
              <a:t>2: LSCI refresher course. Life Space Crisis Intervention. </a:t>
            </a:r>
            <a:r>
              <a:rPr lang="ru-RU" sz="2000" dirty="0">
                <a:solidFill>
                  <a:srgbClr val="002060"/>
                </a:solidFill>
              </a:rPr>
              <a:t>URL: </a:t>
            </a:r>
            <a:r>
              <a:rPr lang="en-US" sz="2000" dirty="0">
                <a:solidFill>
                  <a:srgbClr val="002060"/>
                </a:solidFill>
              </a:rPr>
              <a:t>https</a:t>
            </a:r>
            <a:r>
              <a:rPr lang="ru-RU" sz="2000" dirty="0">
                <a:solidFill>
                  <a:srgbClr val="002060"/>
                </a:solidFill>
              </a:rPr>
              <a:t>://</a:t>
            </a:r>
            <a:r>
              <a:rPr lang="en-US" sz="2000" dirty="0">
                <a:solidFill>
                  <a:srgbClr val="002060"/>
                </a:solidFill>
              </a:rPr>
              <a:t>www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r>
              <a:rPr lang="en-US" sz="2000" dirty="0" err="1">
                <a:solidFill>
                  <a:srgbClr val="002060"/>
                </a:solidFill>
              </a:rPr>
              <a:t>lsci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r>
              <a:rPr lang="en-US" sz="2000" dirty="0">
                <a:solidFill>
                  <a:srgbClr val="002060"/>
                </a:solidFill>
              </a:rPr>
              <a:t>org</a:t>
            </a:r>
            <a:r>
              <a:rPr lang="ru-RU" sz="2000" dirty="0">
                <a:solidFill>
                  <a:srgbClr val="002060"/>
                </a:solidFill>
              </a:rPr>
              <a:t>/</a:t>
            </a:r>
            <a:r>
              <a:rPr lang="en-US" sz="2000" dirty="0">
                <a:solidFill>
                  <a:srgbClr val="002060"/>
                </a:solidFill>
              </a:rPr>
              <a:t>modules</a:t>
            </a:r>
            <a:r>
              <a:rPr lang="ru-RU" sz="2000" dirty="0">
                <a:solidFill>
                  <a:srgbClr val="002060"/>
                </a:solidFill>
              </a:rPr>
              <a:t>/</a:t>
            </a:r>
            <a:r>
              <a:rPr lang="en-US" sz="2000" dirty="0">
                <a:solidFill>
                  <a:srgbClr val="002060"/>
                </a:solidFill>
              </a:rPr>
              <a:t>stage</a:t>
            </a:r>
            <a:r>
              <a:rPr lang="ru-RU" sz="2000" dirty="0">
                <a:solidFill>
                  <a:srgbClr val="002060"/>
                </a:solidFill>
              </a:rPr>
              <a:t>-1-</a:t>
            </a:r>
            <a:r>
              <a:rPr lang="en-US" sz="2000" dirty="0">
                <a:solidFill>
                  <a:srgbClr val="002060"/>
                </a:solidFill>
              </a:rPr>
              <a:t>drain</a:t>
            </a:r>
            <a:r>
              <a:rPr lang="ru-RU" sz="2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off</a:t>
            </a:r>
            <a:r>
              <a:rPr lang="ru-RU" sz="2000" dirty="0">
                <a:solidFill>
                  <a:srgbClr val="002060"/>
                </a:solidFill>
              </a:rPr>
              <a:t>/ (дата обращения 19.09.2024).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7524" y="251917"/>
            <a:ext cx="1178225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37013"/>
            <a:r>
              <a:rPr lang="ru-RU" sz="3000" dirty="0" smtClean="0">
                <a:solidFill>
                  <a:srgbClr val="002060"/>
                </a:solidFill>
              </a:rPr>
              <a:t>Во </a:t>
            </a:r>
            <a:r>
              <a:rPr lang="ru-RU" sz="3000" dirty="0">
                <a:solidFill>
                  <a:srgbClr val="002060"/>
                </a:solidFill>
              </a:rPr>
              <a:t>время беседы </a:t>
            </a:r>
            <a:r>
              <a:rPr lang="ru-RU" sz="3000" dirty="0" smtClean="0">
                <a:solidFill>
                  <a:srgbClr val="002060"/>
                </a:solidFill>
              </a:rPr>
              <a:t>12-летний больной </a:t>
            </a:r>
            <a:r>
              <a:rPr lang="ru-RU" sz="3000" dirty="0">
                <a:solidFill>
                  <a:srgbClr val="002060"/>
                </a:solidFill>
              </a:rPr>
              <a:t>чередовал выраженную легкомысленность, чрезмерную фамильярность и неадекватную жизнерадостность.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                                               Сначала </a:t>
            </a:r>
            <a:r>
              <a:rPr lang="ru-RU" sz="3000" dirty="0">
                <a:solidFill>
                  <a:srgbClr val="002060"/>
                </a:solidFill>
              </a:rPr>
              <a:t>он избегал более чем </a:t>
            </a:r>
            <a:r>
              <a:rPr lang="ru-RU" sz="3000" dirty="0" smtClean="0">
                <a:solidFill>
                  <a:srgbClr val="002060"/>
                </a:solidFill>
              </a:rPr>
              <a:t>    </a:t>
            </a:r>
          </a:p>
          <a:p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smtClean="0">
                <a:solidFill>
                  <a:srgbClr val="002060"/>
                </a:solidFill>
              </a:rPr>
              <a:t>                                              </a:t>
            </a:r>
            <a:r>
              <a:rPr lang="ru-RU" sz="3000" dirty="0" smtClean="0">
                <a:solidFill>
                  <a:srgbClr val="002060"/>
                </a:solidFill>
              </a:rPr>
              <a:t>поверхностного </a:t>
            </a:r>
            <a:r>
              <a:rPr lang="ru-RU" sz="3000" dirty="0">
                <a:solidFill>
                  <a:srgbClr val="002060"/>
                </a:solidFill>
              </a:rPr>
              <a:t>обсуждения своих чувств грусти, недовольства и мыслей о желании умереть.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Он </a:t>
            </a:r>
            <a:r>
              <a:rPr lang="ru-RU" sz="3000" dirty="0">
                <a:solidFill>
                  <a:srgbClr val="002060"/>
                </a:solidFill>
              </a:rPr>
              <a:t>категорически оспаривал утверждения и сообщения родителей.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Своими </a:t>
            </a:r>
            <a:r>
              <a:rPr lang="ru-RU" sz="3000" dirty="0">
                <a:solidFill>
                  <a:srgbClr val="002060"/>
                </a:solidFill>
              </a:rPr>
              <a:t>утверждениями и демонстрацией властного, корректирующего взаимодействия действующие из лучших побуждений взрослые невольно усиливали стресс от посещения отделения неотложной помощи.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Они </a:t>
            </a:r>
            <a:r>
              <a:rPr lang="ru-RU" sz="3000" dirty="0">
                <a:solidFill>
                  <a:srgbClr val="002060"/>
                </a:solidFill>
              </a:rPr>
              <a:t>«вышли на ринг», усилив цикл конфликта в состязании воли. </a:t>
            </a:r>
          </a:p>
        </p:txBody>
      </p:sp>
      <p:pic>
        <p:nvPicPr>
          <p:cNvPr id="2051" name="Picture 3" descr="F:\Users\Профессор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047"/>
            <a:ext cx="4394197" cy="294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0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913" y="107901"/>
            <a:ext cx="1193086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В интервью наедине, несмотря на то, что он заявлял, что ему «больше все равно», </a:t>
            </a:r>
            <a:r>
              <a:rPr lang="ru-RU" sz="3200" dirty="0" smtClean="0">
                <a:solidFill>
                  <a:srgbClr val="002060"/>
                </a:solidFill>
              </a:rPr>
              <a:t>больной </a:t>
            </a:r>
            <a:r>
              <a:rPr lang="ru-RU" sz="3200" dirty="0">
                <a:solidFill>
                  <a:srgbClr val="002060"/>
                </a:solidFill>
              </a:rPr>
              <a:t>выражал гнев по отношению к своим биологическим родителям за то, что они бросили его в приюте в </a:t>
            </a:r>
            <a:r>
              <a:rPr lang="ru-RU" sz="3200" dirty="0" smtClean="0">
                <a:solidFill>
                  <a:srgbClr val="002060"/>
                </a:solidFill>
              </a:rPr>
              <a:t>младенчестве.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Мальчик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задавался вопросом, почему он должен испытывать доверие, любовь или сочувственную заботу к своим приемным родителям после того, как его бросили биологические родители. </a:t>
            </a:r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Его </a:t>
            </a:r>
            <a:r>
              <a:rPr lang="ru-RU" sz="3200" dirty="0">
                <a:solidFill>
                  <a:srgbClr val="002060"/>
                </a:solidFill>
              </a:rPr>
              <a:t>агрессивные, запугивающие заявления о том, что он «главный», были мотивированы избеганием и самозащитой, а не реальным желанием причинить кому-либо вред. </a:t>
            </a:r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Веря </a:t>
            </a:r>
            <a:r>
              <a:rPr lang="ru-RU" sz="3200" dirty="0">
                <a:solidFill>
                  <a:srgbClr val="002060"/>
                </a:solidFill>
              </a:rPr>
              <a:t>в то, что никто не может или не захочет ему помочь, </a:t>
            </a:r>
            <a:r>
              <a:rPr lang="ru-RU" sz="3200" dirty="0" smtClean="0">
                <a:solidFill>
                  <a:srgbClr val="002060"/>
                </a:solidFill>
              </a:rPr>
              <a:t>ребенок </a:t>
            </a:r>
            <a:r>
              <a:rPr lang="ru-RU" sz="3200" dirty="0">
                <a:solidFill>
                  <a:srgbClr val="002060"/>
                </a:solidFill>
              </a:rPr>
              <a:t>был склонен к эскалации и дальнейшей </a:t>
            </a:r>
            <a:r>
              <a:rPr lang="ru-RU" sz="3200" dirty="0" err="1">
                <a:solidFill>
                  <a:srgbClr val="002060"/>
                </a:solidFill>
              </a:rPr>
              <a:t>дисрегуляции</a:t>
            </a:r>
            <a:r>
              <a:rPr lang="ru-RU" sz="3200" dirty="0">
                <a:solidFill>
                  <a:srgbClr val="002060"/>
                </a:solidFill>
              </a:rPr>
              <a:t>, увековечивая свои чувства предательства и недоверия </a:t>
            </a:r>
            <a:r>
              <a:rPr lang="ru-RU" sz="3200" dirty="0" smtClean="0">
                <a:solidFill>
                  <a:srgbClr val="002060"/>
                </a:solidFill>
              </a:rPr>
              <a:t>к </a:t>
            </a:r>
            <a:r>
              <a:rPr lang="ru-RU" sz="3200" dirty="0">
                <a:solidFill>
                  <a:srgbClr val="002060"/>
                </a:solidFill>
              </a:rPr>
              <a:t>взрослым.</a:t>
            </a:r>
          </a:p>
        </p:txBody>
      </p:sp>
    </p:spTree>
    <p:extLst>
      <p:ext uri="{BB962C8B-B14F-4D97-AF65-F5344CB8AC3E}">
        <p14:creationId xmlns:p14="http://schemas.microsoft.com/office/powerpoint/2010/main" val="227980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000" y="171342"/>
            <a:ext cx="1193086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Моделирование спокойствия, любопытства и сострадания</a:t>
            </a:r>
          </a:p>
          <a:p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Только </a:t>
            </a:r>
            <a:r>
              <a:rPr lang="ru-RU" sz="3000" dirty="0">
                <a:solidFill>
                  <a:srgbClr val="002060"/>
                </a:solidFill>
              </a:rPr>
              <a:t>спокойный мозг может успокоить другой </a:t>
            </a:r>
            <a:r>
              <a:rPr lang="ru-RU" sz="3000" dirty="0" smtClean="0">
                <a:solidFill>
                  <a:srgbClr val="002060"/>
                </a:solidFill>
              </a:rPr>
              <a:t>мозг.</a:t>
            </a:r>
            <a:r>
              <a:rPr lang="ru-RU" sz="3000" baseline="30000" dirty="0" smtClean="0">
                <a:solidFill>
                  <a:srgbClr val="002060"/>
                </a:solidFill>
              </a:rPr>
              <a:t>1</a:t>
            </a:r>
            <a:r>
              <a:rPr lang="ru-RU" sz="30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Поведение вышеописанного больного </a:t>
            </a:r>
            <a:r>
              <a:rPr lang="ru-RU" sz="3000" dirty="0">
                <a:solidFill>
                  <a:srgbClr val="002060"/>
                </a:solidFill>
              </a:rPr>
              <a:t>не было направлено на медицинский персонал на личном уровне, а скорее отражало прошлые травматические переживания, которые он проигрывал со взрослыми.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В </a:t>
            </a:r>
            <a:r>
              <a:rPr lang="ru-RU" sz="3000" dirty="0">
                <a:solidFill>
                  <a:srgbClr val="002060"/>
                </a:solidFill>
              </a:rPr>
              <a:t>такой </a:t>
            </a:r>
            <a:r>
              <a:rPr lang="ru-RU" sz="3000" dirty="0" err="1">
                <a:solidFill>
                  <a:srgbClr val="002060"/>
                </a:solidFill>
              </a:rPr>
              <a:t>фрустрирующей</a:t>
            </a:r>
            <a:r>
              <a:rPr lang="ru-RU" sz="3000" dirty="0">
                <a:solidFill>
                  <a:srgbClr val="002060"/>
                </a:solidFill>
              </a:rPr>
              <a:t> ситуации взрослому слишком легко забыть, что единственный фактор, который он действительно может контролировать с ребенком, находящимся в беде, </a:t>
            </a:r>
            <a:r>
              <a:rPr lang="ru-RU" sz="3000" dirty="0" smtClean="0">
                <a:solidFill>
                  <a:srgbClr val="002060"/>
                </a:solidFill>
              </a:rPr>
              <a:t>– </a:t>
            </a:r>
            <a:r>
              <a:rPr lang="ru-RU" sz="3000" dirty="0" smtClean="0">
                <a:solidFill>
                  <a:srgbClr val="002060"/>
                </a:solidFill>
              </a:rPr>
              <a:t>это </a:t>
            </a:r>
            <a:r>
              <a:rPr lang="ru-RU" sz="3000" dirty="0">
                <a:solidFill>
                  <a:srgbClr val="002060"/>
                </a:solidFill>
              </a:rPr>
              <a:t>его собственная реакция.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Контроль </a:t>
            </a:r>
            <a:r>
              <a:rPr lang="ru-RU" sz="3000" dirty="0">
                <a:solidFill>
                  <a:srgbClr val="002060"/>
                </a:solidFill>
              </a:rPr>
              <a:t>над ребенком в кризисе </a:t>
            </a:r>
            <a:r>
              <a:rPr lang="ru-RU" sz="3000" dirty="0">
                <a:solidFill>
                  <a:srgbClr val="002060"/>
                </a:solidFill>
              </a:rPr>
              <a:t>– </a:t>
            </a:r>
            <a:r>
              <a:rPr lang="ru-RU" sz="3000" dirty="0">
                <a:solidFill>
                  <a:srgbClr val="002060"/>
                </a:solidFill>
              </a:rPr>
              <a:t>иллюзия; влияние </a:t>
            </a:r>
            <a:r>
              <a:rPr lang="ru-RU" sz="3000" dirty="0">
                <a:solidFill>
                  <a:srgbClr val="002060"/>
                </a:solidFill>
              </a:rPr>
              <a:t>– </a:t>
            </a:r>
            <a:r>
              <a:rPr lang="ru-RU" sz="3000" dirty="0">
                <a:solidFill>
                  <a:srgbClr val="002060"/>
                </a:solidFill>
              </a:rPr>
              <a:t>поочередно ведущее и ведомое, как в танго </a:t>
            </a:r>
            <a:r>
              <a:rPr lang="ru-RU" sz="3000" dirty="0">
                <a:solidFill>
                  <a:srgbClr val="002060"/>
                </a:solidFill>
              </a:rPr>
              <a:t>– </a:t>
            </a:r>
            <a:r>
              <a:rPr lang="ru-RU" sz="3000" dirty="0">
                <a:solidFill>
                  <a:srgbClr val="002060"/>
                </a:solidFill>
              </a:rPr>
              <a:t>более подходящая метафора. </a:t>
            </a:r>
            <a:endParaRPr lang="ru-RU" sz="3000" dirty="0" smtClean="0">
              <a:solidFill>
                <a:srgbClr val="002060"/>
              </a:solidFill>
            </a:endParaRPr>
          </a:p>
          <a:p>
            <a:endParaRPr lang="ru-RU" sz="2000" dirty="0" smtClean="0"/>
          </a:p>
          <a:p>
            <a:r>
              <a:rPr lang="ru-RU" sz="2000" dirty="0" smtClean="0"/>
              <a:t>1</a:t>
            </a:r>
            <a:r>
              <a:rPr lang="en-US" sz="2000" dirty="0" smtClean="0">
                <a:solidFill>
                  <a:srgbClr val="002060"/>
                </a:solidFill>
              </a:rPr>
              <a:t>. </a:t>
            </a:r>
            <a:r>
              <a:rPr lang="en-US" sz="2000" dirty="0">
                <a:solidFill>
                  <a:srgbClr val="002060"/>
                </a:solidFill>
              </a:rPr>
              <a:t>Long N.J., Wood M.M., </a:t>
            </a:r>
            <a:r>
              <a:rPr lang="en-US" sz="2000" dirty="0" err="1">
                <a:solidFill>
                  <a:srgbClr val="002060"/>
                </a:solidFill>
              </a:rPr>
              <a:t>Fecser</a:t>
            </a:r>
            <a:r>
              <a:rPr lang="en-US" sz="2000" dirty="0">
                <a:solidFill>
                  <a:srgbClr val="002060"/>
                </a:solidFill>
              </a:rPr>
              <a:t> F.A., Whitson S. Talking with Students in Conflict. 3rd ed. Pro-Ed; 2021.</a:t>
            </a:r>
            <a:endParaRPr lang="ru-RU" sz="2000" dirty="0">
              <a:solidFill>
                <a:srgbClr val="002060"/>
              </a:solidFill>
            </a:endParaRPr>
          </a:p>
          <a:p>
            <a:endParaRPr lang="ru-RU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2098</TotalTime>
  <Words>1556</Words>
  <Application>Microsoft Office PowerPoint</Application>
  <PresentationFormat>Произвольный</PresentationFormat>
  <Paragraphs>101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Профессор</dc:creator>
  <cp:lastModifiedBy>Профессор</cp:lastModifiedBy>
  <cp:revision>182</cp:revision>
  <dcterms:created xsi:type="dcterms:W3CDTF">2022-11-27T10:56:38Z</dcterms:created>
  <dcterms:modified xsi:type="dcterms:W3CDTF">2024-09-22T18:40:46Z</dcterms:modified>
</cp:coreProperties>
</file>