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72" r:id="rId8"/>
    <p:sldId id="271" r:id="rId9"/>
    <p:sldId id="273" r:id="rId10"/>
    <p:sldId id="274" r:id="rId11"/>
    <p:sldId id="275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49" autoAdjust="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9198-2594-4FAF-94D3-52E8E6E4B6F8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B2B-A080-4F35-8C3E-7EF1DE9D9F9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93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9198-2594-4FAF-94D3-52E8E6E4B6F8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B2B-A080-4F35-8C3E-7EF1DE9D9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23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9198-2594-4FAF-94D3-52E8E6E4B6F8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B2B-A080-4F35-8C3E-7EF1DE9D9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872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9198-2594-4FAF-94D3-52E8E6E4B6F8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B2B-A080-4F35-8C3E-7EF1DE9D9F9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7323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9198-2594-4FAF-94D3-52E8E6E4B6F8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B2B-A080-4F35-8C3E-7EF1DE9D9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216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9198-2594-4FAF-94D3-52E8E6E4B6F8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B2B-A080-4F35-8C3E-7EF1DE9D9F9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6669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9198-2594-4FAF-94D3-52E8E6E4B6F8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B2B-A080-4F35-8C3E-7EF1DE9D9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44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9198-2594-4FAF-94D3-52E8E6E4B6F8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B2B-A080-4F35-8C3E-7EF1DE9D9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721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9198-2594-4FAF-94D3-52E8E6E4B6F8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B2B-A080-4F35-8C3E-7EF1DE9D9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09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9198-2594-4FAF-94D3-52E8E6E4B6F8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B2B-A080-4F35-8C3E-7EF1DE9D9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9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9198-2594-4FAF-94D3-52E8E6E4B6F8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B2B-A080-4F35-8C3E-7EF1DE9D9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47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9198-2594-4FAF-94D3-52E8E6E4B6F8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B2B-A080-4F35-8C3E-7EF1DE9D9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02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9198-2594-4FAF-94D3-52E8E6E4B6F8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B2B-A080-4F35-8C3E-7EF1DE9D9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40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9198-2594-4FAF-94D3-52E8E6E4B6F8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B2B-A080-4F35-8C3E-7EF1DE9D9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34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9198-2594-4FAF-94D3-52E8E6E4B6F8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B2B-A080-4F35-8C3E-7EF1DE9D9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79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9198-2594-4FAF-94D3-52E8E6E4B6F8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B2B-A080-4F35-8C3E-7EF1DE9D9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9198-2594-4FAF-94D3-52E8E6E4B6F8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B2B-A080-4F35-8C3E-7EF1DE9D9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8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9599198-2594-4FAF-94D3-52E8E6E4B6F8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7D7AB2B-A080-4F35-8C3E-7EF1DE9D9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41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limpex.ru/system/photos/7/original-eecp-clinical-reference-guide-fin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" y="295275"/>
            <a:ext cx="11274185" cy="298210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усиленной </a:t>
            </a:r>
            <a:b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наружной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контрпульсации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улучшении периферического кровотока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1476" y="3786996"/>
            <a:ext cx="11274184" cy="2444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Бируля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Александрович 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1,2,3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работы: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«Санаторий «Юность» Управление делами Президента Республики Беларусь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образования «Белорусский государственный медицинский университет» г. Минск, Республика Беларусь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научно-практический центр «Кардиология» г. Минск, Республика Беларусь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12820" y="6136295"/>
            <a:ext cx="2735036" cy="6045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Минск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2024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893" y="48053"/>
            <a:ext cx="900792" cy="106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01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5F0911-75DE-4301-80A0-39B37BFA4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893" y="48053"/>
            <a:ext cx="900792" cy="106299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5889" y="6189785"/>
            <a:ext cx="11889844" cy="583546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2. Пациент № 2. Динамика показателей ТПВ до и после курса УНКП. А – кисти до УНКП, Б – кисти после УНКП, В – стопы до УНКП, Г – стопы после УНКП.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28" y="3126998"/>
            <a:ext cx="3657448" cy="28856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28" y="135288"/>
            <a:ext cx="3657448" cy="29124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33" y="147983"/>
            <a:ext cx="3600869" cy="28870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33" y="3100143"/>
            <a:ext cx="3600869" cy="291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00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5F0911-75DE-4301-80A0-39B37BFA4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893" y="48053"/>
            <a:ext cx="900792" cy="106299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5889" y="6219645"/>
            <a:ext cx="11889844" cy="553686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3. Пациент № 3. Динамика показателей ТПВ до и после курса УНКП. А – кисти до УНКП, Б – кисти после УНКП, В – стопы до УНКП, Г – стопы после УНКП.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13" y="43616"/>
            <a:ext cx="3774994" cy="30060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47" y="43617"/>
            <a:ext cx="3788659" cy="30060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13" y="3106813"/>
            <a:ext cx="3774994" cy="30230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46" y="3106813"/>
            <a:ext cx="3788659" cy="30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69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BBF8AE-82D1-4004-A070-243CD944B411}"/>
              </a:ext>
            </a:extLst>
          </p:cNvPr>
          <p:cNvSpPr/>
          <p:nvPr/>
        </p:nvSpPr>
        <p:spPr>
          <a:xfrm>
            <a:off x="750497" y="1285361"/>
            <a:ext cx="10748513" cy="4063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получения степени значимости изменений в показателях ТПВ до и после курса УНКП использовался непараметрический метод 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-критерий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Уилкоксона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Обработка данных осуществлялась при помощи программы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10,0. Результаты получились такими: кисти – р = 0,037; стопы – р = 0,013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&lt;0,05). Таким образом, мы видим, что в ходе проведения терапевтического воздействия пациентам аппаратом УНКП, была отмечена положительная динамика в виде улучшения показателей ТПВ. Пациенты отмечали улучшение качества жизни, «холодные» кисти и стопы перестали их беспокоить.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показателей ТПВ после курса УНКП вероятнее всего связано с улучшением функции эндотелия и, как следствие, улучшение микроциркуляции. 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7C9BF0-226D-487A-A391-4E3B91DDD3F5}"/>
              </a:ext>
            </a:extLst>
          </p:cNvPr>
          <p:cNvSpPr txBox="1">
            <a:spLocks/>
          </p:cNvSpPr>
          <p:nvPr/>
        </p:nvSpPr>
        <p:spPr>
          <a:xfrm>
            <a:off x="836246" y="711200"/>
            <a:ext cx="10300676" cy="365759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  <a:defRPr/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57ABD43-E795-4298-9180-4205F402822E}"/>
              </a:ext>
            </a:extLst>
          </p:cNvPr>
          <p:cNvSpPr txBox="1">
            <a:spLocks/>
          </p:cNvSpPr>
          <p:nvPr/>
        </p:nvSpPr>
        <p:spPr>
          <a:xfrm>
            <a:off x="1856765" y="166869"/>
            <a:ext cx="7543800" cy="5884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81ACFE-63F8-42D2-BC5D-70EC7D4C1C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893" y="48053"/>
            <a:ext cx="900792" cy="106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42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FE27E-1738-47B9-A9B2-3656E13A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0" y="5581291"/>
            <a:ext cx="8464062" cy="107888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BY" sz="4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487E417-191D-4697-8330-51A716B799E7}"/>
              </a:ext>
            </a:extLst>
          </p:cNvPr>
          <p:cNvSpPr/>
          <p:nvPr/>
        </p:nvSpPr>
        <p:spPr>
          <a:xfrm>
            <a:off x="1341886" y="1172099"/>
            <a:ext cx="9307902" cy="2054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появляющихся новых данных о возможной связи дисфункции эндотелия с патогенезом многих заболеваний, список которых постоянно пополняется (в этот список даже попал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19), то используя в дополнение к существующим на данный момент методам лечения данных заболеваний методик, улучшающих функцию эндотелия, можно добиться большего прогресса. </a:t>
            </a:r>
            <a:endParaRPr lang="ru-BY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972827-76E8-48C9-BB55-3649277FD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893" y="48053"/>
            <a:ext cx="900792" cy="106299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57ABD43-E795-4298-9180-4205F402822E}"/>
              </a:ext>
            </a:extLst>
          </p:cNvPr>
          <p:cNvSpPr txBox="1">
            <a:spLocks/>
          </p:cNvSpPr>
          <p:nvPr/>
        </p:nvSpPr>
        <p:spPr>
          <a:xfrm>
            <a:off x="1856765" y="166869"/>
            <a:ext cx="7543800" cy="5884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6" name="Прямоугольник: скругленные углы 2">
            <a:extLst>
              <a:ext uri="{FF2B5EF4-FFF2-40B4-BE49-F238E27FC236}">
                <a16:creationId xmlns:a16="http://schemas.microsoft.com/office/drawing/2014/main" id="{5487E417-191D-4697-8330-51A716B799E7}"/>
              </a:ext>
            </a:extLst>
          </p:cNvPr>
          <p:cNvSpPr/>
          <p:nvPr/>
        </p:nvSpPr>
        <p:spPr>
          <a:xfrm>
            <a:off x="1341886" y="3643035"/>
            <a:ext cx="9307902" cy="1317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использование медицинского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тепловизора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качестве доступного, недорогого и простого в использовании метода диагностики нарушений периферического кровообращения.</a:t>
            </a:r>
            <a:endParaRPr lang="ru-BY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78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771" y="249904"/>
            <a:ext cx="8625795" cy="659289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аспекты</a:t>
            </a:r>
            <a:endParaRPr lang="ru-RU" sz="3800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893" y="48053"/>
            <a:ext cx="900792" cy="10629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463177" y="5447624"/>
            <a:ext cx="2393830" cy="776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https://ru.wikipedia.org/wiki/%D0%A0%D0%B5%D0%B9%D0%BD%D0%BE,_%D0%9C%D0%BE%D1%80%D0%B8%D1%81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0937" y="991943"/>
            <a:ext cx="10854956" cy="874711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в зарубежной и отечественной литературе появляются все больше и больше публикаций, включающих дисфункцию эндотелия и, как следствие, нарушения микроциркуляции, в патогенез множества заболеваний. Это относится и к нарушению периферического кровообращения, в частности синдрома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Рейно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70937" y="2044381"/>
            <a:ext cx="9016990" cy="4179620"/>
          </a:xfrm>
        </p:spPr>
        <p:txBody>
          <a:bodyPr>
            <a:normAutofit fontScale="25000" lnSpcReduction="20000"/>
          </a:bodyPr>
          <a:lstStyle/>
          <a:p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данное заболевание было описано в 1862 году доктором медицины Морисом Огюстом Габриелем </a:t>
            </a:r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Рейно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эпизодическая </a:t>
            </a:r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дигитальная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ишемия на фоне эмоционального стресса или воздействия холодной температуры. А в 1929 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Lewis 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этиологии разделил ее на первичную б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знь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йн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ичный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Рейно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не является </a:t>
            </a:r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ят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льным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м, 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ичн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льн</a:t>
            </a:r>
            <a:r>
              <a:rPr lang="en-US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en-US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</a:t>
            </a:r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риф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</a:t>
            </a:r>
            <a:r>
              <a:rPr lang="en-US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г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мики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Дисфункция эндотелия и, как следствие, нарушение микроциркуляции, в данной ситуации возникают по разным причинам и механизмам.</a:t>
            </a:r>
          </a:p>
          <a:p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феномена </a:t>
            </a:r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Рейно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основана на общепринятых и специальных методах исследования. Однако, многими авторами предпринимаются попытки добавить к существующим алгоритмам диагностики периферического кровообращения, метод тепловидения (ТПВ), как специфичный, чувствительный, и в тоже время, доступный и простой в обслуживании.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177" y="2044381"/>
            <a:ext cx="2393830" cy="332476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70937" y="6302481"/>
            <a:ext cx="11486070" cy="377799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Т. Алекперов. Фармакотерапия вторичного синдрома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Рейно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Эффективная фармакотерапия. - 2018. - № 33. - с. 70-78.</a:t>
            </a:r>
          </a:p>
        </p:txBody>
      </p:sp>
    </p:spTree>
    <p:extLst>
      <p:ext uri="{BB962C8B-B14F-4D97-AF65-F5344CB8AC3E}">
        <p14:creationId xmlns:p14="http://schemas.microsoft.com/office/powerpoint/2010/main" val="146410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72996" y="1164839"/>
            <a:ext cx="6053689" cy="493116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Тепловидение или термометрия представляет собой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неинвазивный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бесконтактный метод, позволяющий считывать и визуализировать инфракрасное излучение, излучаемое человеческим телом. Колебания температур происходят за счёт нормальных и патологических процессов, происходящих в организме человека. Диагностика основана на сопоставлении разниц температур. Используя ТПВ, можно визуально оценить изменение периферического кровотока и, соответственно, микроциркуляции.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889" y="6262776"/>
            <a:ext cx="11889844" cy="51055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Тепловизионная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биомедицинская диагностика: Учебное пособие для студентов, аспирантов и научных работников, интересующихся проблемами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тепловизонной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диагностики в области медицины и биологии и биофизики. Изд. 2-е. / А. А.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Сагайдачный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В.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Скрипаль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А. Усанов. - Саратов, 2019. - с. 38-96.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893" y="48053"/>
            <a:ext cx="900792" cy="106299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572895" y="5794194"/>
            <a:ext cx="3235854" cy="30180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http://m.irtis.ru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46981" y="249904"/>
            <a:ext cx="10351698" cy="659289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Тепловизионная</a:t>
            </a:r>
            <a:r>
              <a:rPr lang="ru-RU" sz="3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</a:t>
            </a:r>
            <a:endParaRPr lang="ru-RU" sz="3800" b="1" dirty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7" y="1164839"/>
            <a:ext cx="5513569" cy="455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2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1D4CB8B-662A-4554-85AE-2912955FE62D}"/>
              </a:ext>
            </a:extLst>
          </p:cNvPr>
          <p:cNvSpPr/>
          <p:nvPr/>
        </p:nvSpPr>
        <p:spPr>
          <a:xfrm>
            <a:off x="245898" y="6361024"/>
            <a:ext cx="11774652" cy="4191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 А.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Мамиева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[и др.]. Возможности применения усиленной наружной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контрпульсации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клинической практике // Рациональная Фармакотерапия в Кардиологии. – 2017. - № 13 (2). – с. 238-246.</a:t>
            </a:r>
            <a:endParaRPr lang="ru-BY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5F0911-75DE-4301-80A0-39B37BFA4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893" y="48053"/>
            <a:ext cx="900792" cy="106299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06EF2BE-2353-449B-B172-5187CA1C0528}"/>
              </a:ext>
            </a:extLst>
          </p:cNvPr>
          <p:cNvSpPr/>
          <p:nvPr/>
        </p:nvSpPr>
        <p:spPr>
          <a:xfrm>
            <a:off x="245898" y="122349"/>
            <a:ext cx="1088882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УСИЛЕННАЯ НАРУЖНАЯ КОНТРПУЛЬСАЦИЯ (УНКП)</a:t>
            </a:r>
            <a:endParaRPr lang="ru-BY" sz="3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lumenair_overview.pn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245898" y="1312975"/>
            <a:ext cx="5576796" cy="449559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45898" y="5958435"/>
            <a:ext cx="5576796" cy="252729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http://www.vasomedical.com/eecp_therapy_overview.php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5943600" y="1312975"/>
            <a:ext cx="6183085" cy="4898188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lnSpc>
                <a:spcPts val="2300"/>
              </a:lnSpc>
              <a:spcBef>
                <a:spcPts val="60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Это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неинвазивный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метод, принцип действия которого основ на повышении диастолического давления в аорте, благодаря чему, происходит увеличение коронарного кровотока в среднем на 20-40%. При это гемодинамический эффект достигается, как при выполнении внутриаортальной баллонной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контрпульсации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08000" indent="0">
              <a:lnSpc>
                <a:spcPts val="2300"/>
              </a:lnSpc>
              <a:spcBef>
                <a:spcPts val="60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Результатом терапевтического воздействия является улучшение кровоснабжения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гипоперфузируемых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участков миокарда, улучшения коллатерального кровообращения и провоцирования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ангиогенеза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Достоинством данной методики является то, что ее можно использовать на амбулаторном этапе.</a:t>
            </a:r>
          </a:p>
        </p:txBody>
      </p:sp>
    </p:spTree>
    <p:extLst>
      <p:ext uri="{BB962C8B-B14F-4D97-AF65-F5344CB8AC3E}">
        <p14:creationId xmlns:p14="http://schemas.microsoft.com/office/powerpoint/2010/main" val="387537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5F0911-75DE-4301-80A0-39B37BFA4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893" y="48053"/>
            <a:ext cx="900792" cy="106299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06EF2BE-2353-449B-B172-5187CA1C0528}"/>
              </a:ext>
            </a:extLst>
          </p:cNvPr>
          <p:cNvSpPr/>
          <p:nvPr/>
        </p:nvSpPr>
        <p:spPr>
          <a:xfrm>
            <a:off x="550175" y="169836"/>
            <a:ext cx="10817764" cy="637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С АППАРАТОМ УНКП</a:t>
            </a:r>
            <a:endParaRPr lang="ru-BY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4285" y="6438900"/>
            <a:ext cx="11602529" cy="33443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EECP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клинических исследований и данные реестров –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8 – 41 [электронный ресурс].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http://alimpex.ru/system/photos/7/original-eecp-clinical-reference-guide-fin.pdf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286" y="1276709"/>
            <a:ext cx="2907103" cy="4839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1999 – 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MUST-EECP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 – PEECH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 – </a:t>
            </a:r>
            <a:r>
              <a:rPr lang="en-US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Levension</a:t>
            </a:r>
            <a:endParaRPr lang="en-US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 – Art. Net-2 Trial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 – </a:t>
            </a:r>
            <a:r>
              <a:rPr lang="en-US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Gloekler</a:t>
            </a:r>
            <a:endParaRPr lang="en-US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 – </a:t>
            </a:r>
            <a:r>
              <a:rPr lang="en-US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Braith</a:t>
            </a:r>
            <a:endParaRPr lang="en-US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 – Casey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33312" y="1276709"/>
            <a:ext cx="8324491" cy="4830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9175">
              <a:spcBef>
                <a:spcPts val="0"/>
              </a:spcBef>
              <a:buSzPct val="60000"/>
              <a:defRPr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Рандомизированное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плацебо-контролируемое исследование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Braith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изучало влияние терапевтического воздействия УНКП на показатели поток-зависимой дилатации периферических артерий, функцию эндотелия и клинические исходы. После курса УНКП в объеме 35 часов у исследуемых пациентов отмечалась положительная динамика в виде улучшения поток-зависимой дилатации плечевой и бедренной артерии, улучшения эндотелиальной функции и, как следствие, ослабление симптомов стенокардии. Во время проведения процедуры УНКП отмечалось положительное влияние на эндотелиальную функцию (увеличивалась концентрация NO на 36%, снижалась концентрация эндотелина-1 на 25 %), на маркеры воспалительных реакций (снижалась концентрация фактора некроза опухоли альфа на 16 %, С-реактивного белка на 32 %, моноцитарного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хемоаттрактантного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протеина‑1 на 13 %, растворимой молекулы адгезии сосудов на 6%) и на маркеры перекисного окисления липидов (снижалась концентрация 8-изопростана-F2ɑ на 21 %, асимметричного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диметиларгинина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28 %). Значимое увеличения уровня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плазме крови отмечалось у пациентов и через месяц после курса УНКП. </a:t>
            </a:r>
          </a:p>
        </p:txBody>
      </p:sp>
    </p:spTree>
    <p:extLst>
      <p:ext uri="{BB962C8B-B14F-4D97-AF65-F5344CB8AC3E}">
        <p14:creationId xmlns:p14="http://schemas.microsoft.com/office/powerpoint/2010/main" val="351014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893" y="48053"/>
            <a:ext cx="900792" cy="10629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71333" y="1658479"/>
            <a:ext cx="7594599" cy="8949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>
              <a:lnSpc>
                <a:spcPts val="2200"/>
              </a:lnSpc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влияние метода усиленной наружной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контрпульсации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(УНКП) на периферический кровоток и микроциркуляцию.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9666" y="462802"/>
            <a:ext cx="10227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ИССЛЕДОВАНИЯ</a:t>
            </a:r>
            <a:endParaRPr lang="ru-BY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5731" y="1611793"/>
            <a:ext cx="2497667" cy="98831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5731" y="4242032"/>
            <a:ext cx="2497667" cy="9713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71333" y="2953040"/>
            <a:ext cx="7594599" cy="35493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 2018 по 2019 год в санатории «Юность», пациенты, проходившие терапевтический курс усиленной наружной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контрпульсации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(УНКП) на аппарате последнего поколения LUMENAIR™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ЕЕСР</a:t>
            </a:r>
            <a:r>
              <a:rPr lang="ru-RU" sz="1600" b="1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TherapySystem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(США), изначально обследовались с помощью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тепловизора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Отобранные пациенты с гипотермией верхних и нижних конечностей проходили повторное исследование с помощью ТПВ после завершения курса УНКП в объеме 20 часов. Для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тепловизионного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 был задействован компьютерный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тепловизор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-термограф ИРТИС-2000М. В группу наблюдения было отобрано 10 человек. Распределение по группе составило: 70% женщин (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=7) и 30% мужчин (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=3); средний возраст женщин составил: 38±0,9, мужчин: 62±1,34. Сводные значения параметров отобранных пациентов представлены в таблице 1. Для оценки динамики использовали среднее значение температуры первых пальцев обеих кистей и стоп, до и после курса УНКП (таблица 2). </a:t>
            </a:r>
          </a:p>
        </p:txBody>
      </p:sp>
    </p:spTree>
    <p:extLst>
      <p:ext uri="{BB962C8B-B14F-4D97-AF65-F5344CB8AC3E}">
        <p14:creationId xmlns:p14="http://schemas.microsoft.com/office/powerpoint/2010/main" val="293747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5F0911-75DE-4301-80A0-39B37BFA4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893" y="48053"/>
            <a:ext cx="900792" cy="1062992"/>
          </a:xfrm>
          <a:prstGeom prst="rect">
            <a:avLst/>
          </a:prstGeom>
        </p:spPr>
      </p:pic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CD80608B-68D0-480A-B5BF-D4DF78E6096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48182843"/>
              </p:ext>
            </p:extLst>
          </p:nvPr>
        </p:nvGraphicFramePr>
        <p:xfrm>
          <a:off x="439945" y="1199077"/>
          <a:ext cx="10785947" cy="4332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4905">
                  <a:extLst>
                    <a:ext uri="{9D8B030D-6E8A-4147-A177-3AD203B41FA5}">
                      <a16:colId xmlns:a16="http://schemas.microsoft.com/office/drawing/2014/main" val="1825829688"/>
                    </a:ext>
                  </a:extLst>
                </a:gridCol>
                <a:gridCol w="4086522">
                  <a:extLst>
                    <a:ext uri="{9D8B030D-6E8A-4147-A177-3AD203B41FA5}">
                      <a16:colId xmlns:a16="http://schemas.microsoft.com/office/drawing/2014/main" val="3457324076"/>
                    </a:ext>
                  </a:extLst>
                </a:gridCol>
                <a:gridCol w="4054520">
                  <a:extLst>
                    <a:ext uri="{9D8B030D-6E8A-4147-A177-3AD203B41FA5}">
                      <a16:colId xmlns:a16="http://schemas.microsoft.com/office/drawing/2014/main" val="1310533300"/>
                    </a:ext>
                  </a:extLst>
                </a:gridCol>
              </a:tblGrid>
              <a:tr h="522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Признаки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Мужчины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Женщины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6953"/>
                  </a:ext>
                </a:extLst>
              </a:tr>
              <a:tr h="522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62±1,34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38±0,9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7965326"/>
                  </a:ext>
                </a:extLst>
              </a:tr>
              <a:tr h="522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Артериальная гипертензия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(100%)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3173308"/>
                  </a:ext>
                </a:extLst>
              </a:tr>
              <a:tr h="522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ИБС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(100%)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(14,3%)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7332219"/>
                  </a:ext>
                </a:extLst>
              </a:tr>
              <a:tr h="522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Инфаркт миокарда в анамнезе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(100%)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7685025"/>
                  </a:ext>
                </a:extLst>
              </a:tr>
              <a:tr h="522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АКШ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(14,3%)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5709271"/>
                  </a:ext>
                </a:extLst>
              </a:tr>
              <a:tr h="522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Ангиопластика и стентирование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(66,7%)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9612946"/>
                  </a:ext>
                </a:extLst>
              </a:tr>
              <a:tr h="522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62±1,34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38±0,9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2179153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06EF2BE-2353-449B-B172-5187CA1C0528}"/>
              </a:ext>
            </a:extLst>
          </p:cNvPr>
          <p:cNvSpPr>
            <a:spLocks/>
          </p:cNvSpPr>
          <p:nvPr/>
        </p:nvSpPr>
        <p:spPr>
          <a:xfrm>
            <a:off x="551772" y="48052"/>
            <a:ext cx="10824793" cy="1271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1. Критерии отбора пациентов</a:t>
            </a:r>
            <a:endParaRPr lang="ru-RU" sz="2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9945" y="5831361"/>
            <a:ext cx="10785947" cy="874711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отметить, что 6 пациенток женского пола, в возрасте от 25 до 41 года (средний возраст 32±3,64), проходили курс УНКП для оздоровления. Основная их жалоба была на снижение качества жизни за счёт «холодных» кистей и стоп. Это состояние значительно ухудшалось в прохладную погоду.</a:t>
            </a:r>
          </a:p>
        </p:txBody>
      </p:sp>
    </p:spTree>
    <p:extLst>
      <p:ext uri="{BB962C8B-B14F-4D97-AF65-F5344CB8AC3E}">
        <p14:creationId xmlns:p14="http://schemas.microsoft.com/office/powerpoint/2010/main" val="215198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5F0911-75DE-4301-80A0-39B37BFA4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893" y="48053"/>
            <a:ext cx="900792" cy="1062992"/>
          </a:xfrm>
          <a:prstGeom prst="rect">
            <a:avLst/>
          </a:prstGeom>
        </p:spPr>
      </p:pic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CD80608B-68D0-480A-B5BF-D4DF78E6096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74874154"/>
              </p:ext>
            </p:extLst>
          </p:nvPr>
        </p:nvGraphicFramePr>
        <p:xfrm>
          <a:off x="439946" y="1406111"/>
          <a:ext cx="11171208" cy="5167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885">
                  <a:extLst>
                    <a:ext uri="{9D8B030D-6E8A-4147-A177-3AD203B41FA5}">
                      <a16:colId xmlns:a16="http://schemas.microsoft.com/office/drawing/2014/main" val="1825829688"/>
                    </a:ext>
                  </a:extLst>
                </a:gridCol>
                <a:gridCol w="2344615">
                  <a:extLst>
                    <a:ext uri="{9D8B030D-6E8A-4147-A177-3AD203B41FA5}">
                      <a16:colId xmlns:a16="http://schemas.microsoft.com/office/drawing/2014/main" val="3457324076"/>
                    </a:ext>
                  </a:extLst>
                </a:gridCol>
                <a:gridCol w="2360246">
                  <a:extLst>
                    <a:ext uri="{9D8B030D-6E8A-4147-A177-3AD203B41FA5}">
                      <a16:colId xmlns:a16="http://schemas.microsoft.com/office/drawing/2014/main" val="2753445472"/>
                    </a:ext>
                  </a:extLst>
                </a:gridCol>
                <a:gridCol w="2352431">
                  <a:extLst>
                    <a:ext uri="{9D8B030D-6E8A-4147-A177-3AD203B41FA5}">
                      <a16:colId xmlns:a16="http://schemas.microsoft.com/office/drawing/2014/main" val="2825997458"/>
                    </a:ext>
                  </a:extLst>
                </a:gridCol>
                <a:gridCol w="2303031">
                  <a:extLst>
                    <a:ext uri="{9D8B030D-6E8A-4147-A177-3AD203B41FA5}">
                      <a16:colId xmlns:a16="http://schemas.microsoft.com/office/drawing/2014/main" val="286928768"/>
                    </a:ext>
                  </a:extLst>
                </a:gridCol>
              </a:tblGrid>
              <a:tr h="43060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пациента по порядку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ТПВ до УНКП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ТПВ после УНКП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6953"/>
                  </a:ext>
                </a:extLst>
              </a:tr>
              <a:tr h="430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кисти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стопы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кисти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стопы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2127993490"/>
                  </a:ext>
                </a:extLst>
              </a:tr>
              <a:tr h="4306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24,11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20,85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32,95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27,66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4097965326"/>
                  </a:ext>
                </a:extLst>
              </a:tr>
              <a:tr h="4306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26,75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23,84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33,27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30,21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693173308"/>
                  </a:ext>
                </a:extLst>
              </a:tr>
              <a:tr h="4306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23,18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29,41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927332219"/>
                  </a:ext>
                </a:extLst>
              </a:tr>
              <a:tr h="4306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23,87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24,49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23,43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2167685025"/>
                  </a:ext>
                </a:extLst>
              </a:tr>
              <a:tr h="4306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26,32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25,75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31,84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2445709271"/>
                  </a:ext>
                </a:extLst>
              </a:tr>
              <a:tr h="4306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31,07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29,04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319612946"/>
                  </a:ext>
                </a:extLst>
              </a:tr>
              <a:tr h="4306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24,45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31,32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26,26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2652179153"/>
                  </a:ext>
                </a:extLst>
              </a:tr>
              <a:tr h="4306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25,79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295516073"/>
                  </a:ext>
                </a:extLst>
              </a:tr>
              <a:tr h="4306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29,59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22,13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25,55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23,48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900841794"/>
                  </a:ext>
                </a:extLst>
              </a:tr>
              <a:tr h="4306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29,17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810921722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06EF2BE-2353-449B-B172-5187CA1C0528}"/>
              </a:ext>
            </a:extLst>
          </p:cNvPr>
          <p:cNvSpPr>
            <a:spLocks/>
          </p:cNvSpPr>
          <p:nvPr/>
        </p:nvSpPr>
        <p:spPr>
          <a:xfrm>
            <a:off x="551772" y="48052"/>
            <a:ext cx="10824793" cy="1271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2. Результаты термографического исследования до и после курса УНКП</a:t>
            </a:r>
            <a:endParaRPr lang="ru-RU" sz="2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327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5F0911-75DE-4301-80A0-39B37BFA4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893" y="48053"/>
            <a:ext cx="900792" cy="106299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15889" y="6150634"/>
            <a:ext cx="11889844" cy="622697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1. Пациент № 1. Динамика показателей ТПВ до и после курса УНКП. А – кисти до УНКП, Б – кисти после УНКП, В – стопы до УНКП, Г – стопы после УНКП.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54" y="3317393"/>
            <a:ext cx="3874881" cy="27109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54" y="111348"/>
            <a:ext cx="3871871" cy="30837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5" y="117576"/>
            <a:ext cx="3838575" cy="30788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28" y="3317393"/>
            <a:ext cx="3836922" cy="270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2055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2514</TotalTime>
  <Words>1501</Words>
  <Application>Microsoft Office PowerPoint</Application>
  <PresentationFormat>Широкоэкранный</PresentationFormat>
  <Paragraphs>131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Century Gothic</vt:lpstr>
      <vt:lpstr>Times New Roman</vt:lpstr>
      <vt:lpstr>Wingdings</vt:lpstr>
      <vt:lpstr>Wingdings 3</vt:lpstr>
      <vt:lpstr>Сектор</vt:lpstr>
      <vt:lpstr>Возможности усиленной  наружной контрпульсации в улучшении периферического кровотока</vt:lpstr>
      <vt:lpstr>Исторические аспекты</vt:lpstr>
      <vt:lpstr>Тепловизионная диагностика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Alexander Birulia</cp:lastModifiedBy>
  <cp:revision>168</cp:revision>
  <dcterms:created xsi:type="dcterms:W3CDTF">2021-01-04T06:50:23Z</dcterms:created>
  <dcterms:modified xsi:type="dcterms:W3CDTF">2024-09-20T10:20:29Z</dcterms:modified>
</cp:coreProperties>
</file>